
<file path=[Content_Types].xml><?xml version="1.0" encoding="utf-8"?>
<Types xmlns="http://schemas.openxmlformats.org/package/2006/content-types">
  <Default Extension="jpe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3" r:id="rId2"/>
  </p:sldMasterIdLst>
  <p:notesMasterIdLst>
    <p:notesMasterId r:id="rId13"/>
  </p:notesMasterIdLst>
  <p:handoutMasterIdLst>
    <p:handoutMasterId r:id="rId14"/>
  </p:handoutMasterIdLst>
  <p:sldIdLst>
    <p:sldId id="619" r:id="rId3"/>
    <p:sldId id="324" r:id="rId4"/>
    <p:sldId id="362" r:id="rId5"/>
    <p:sldId id="643" r:id="rId6"/>
    <p:sldId id="425" r:id="rId7"/>
    <p:sldId id="564" r:id="rId8"/>
    <p:sldId id="579" r:id="rId9"/>
    <p:sldId id="606" r:id="rId10"/>
    <p:sldId id="351" r:id="rId11"/>
    <p:sldId id="605" r:id="rId12"/>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775"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7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ush" initials="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9A6"/>
    <a:srgbClr val="028432"/>
    <a:srgbClr val="000099"/>
    <a:srgbClr val="0039A6"/>
    <a:srgbClr val="006600"/>
    <a:srgbClr val="E7E7D8"/>
    <a:srgbClr val="0536C6"/>
    <a:srgbClr val="923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8B404F-3142-4888-BEFB-610185ACFD01}" v="1" dt="2024-07-14T06:21:02.9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4" autoAdjust="0"/>
    <p:restoredTop sz="77728" autoAdjust="0"/>
  </p:normalViewPr>
  <p:slideViewPr>
    <p:cSldViewPr showGuides="1">
      <p:cViewPr varScale="1">
        <p:scale>
          <a:sx n="82" d="100"/>
          <a:sy n="82" d="100"/>
        </p:scale>
        <p:origin x="485" y="77"/>
      </p:cViewPr>
      <p:guideLst>
        <p:guide orient="horz" pos="2160"/>
        <p:guide pos="3775"/>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90"/>
    </p:cViewPr>
  </p:sorterViewPr>
  <p:notesViewPr>
    <p:cSldViewPr>
      <p:cViewPr>
        <p:scale>
          <a:sx n="120" d="100"/>
          <a:sy n="120" d="100"/>
        </p:scale>
        <p:origin x="-1542" y="72"/>
      </p:cViewPr>
      <p:guideLst>
        <p:guide orient="horz" pos="2928"/>
        <p:guide pos="217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hangingPunct="1">
              <a:defRPr sz="1200">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eaLnBrk="1" hangingPunct="1">
              <a:defRPr sz="1200">
                <a:cs typeface="Arial" panose="020B0604020202020204" pitchFamily="34" charset="0"/>
              </a:defRPr>
            </a:lvl1pPr>
          </a:lstStyle>
          <a:p>
            <a:pPr>
              <a:defRPr/>
            </a:pPr>
            <a:fld id="{F399AABF-9665-440D-90EB-75FD43261E79}" type="datetimeFigureOut">
              <a:rPr lang="en-US"/>
              <a:t>7/14/2024</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hangingPunct="1">
              <a:defRPr sz="1200">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lstStyle>
            <a:lvl1pPr algn="r" eaLnBrk="1" hangingPunct="1">
              <a:defRPr sz="1200"/>
            </a:lvl1pPr>
          </a:lstStyle>
          <a:p>
            <a:pPr>
              <a:defRPr/>
            </a:pPr>
            <a:fld id="{0AD26005-350B-4663-8083-A0ECEF69C9D7}" type="slidenum">
              <a:rPr lang="en-US" altLang="en-US"/>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C4A6A58F-D608-4BEA-9705-1B2C4FF196D8}" type="datetimeFigureOut">
              <a:rPr lang="en-US"/>
              <a:t>7/14/2024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lstStyle>
            <a:lvl1pPr algn="r" eaLnBrk="1" hangingPunct="1">
              <a:defRPr sz="1200"/>
            </a:lvl1pPr>
          </a:lstStyle>
          <a:p>
            <a:pPr>
              <a:defRPr/>
            </a:pPr>
            <a:fld id="{01C3C041-5338-46DC-B5C2-45D7FFBDD6E7}" type="slidenum">
              <a:rPr lang="en-US" altLang="en-US"/>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9F90356-2432-4A64-9D8D-BE65D19B03FA}" type="slidenum">
              <a:rPr lang="en-US" smtClean="0"/>
              <a:t>1</a:t>
            </a:fld>
            <a:endParaRPr lang="en-US"/>
          </a:p>
        </p:txBody>
      </p:sp>
      <p:sp>
        <p:nvSpPr>
          <p:cNvPr id="32771" name="Rectangle 7"/>
          <p:cNvSpPr txBox="1">
            <a:spLocks noGrp="1" noChangeArrowheads="1"/>
          </p:cNvSpPr>
          <p:nvPr/>
        </p:nvSpPr>
        <p:spPr bwMode="auto">
          <a:xfrm>
            <a:off x="3970938" y="8829967"/>
            <a:ext cx="3037840" cy="464820"/>
          </a:xfrm>
          <a:prstGeom prst="rect">
            <a:avLst/>
          </a:prstGeom>
          <a:noFill/>
          <a:ln w="9525">
            <a:noFill/>
            <a:miter lim="800000"/>
          </a:ln>
        </p:spPr>
        <p:txBody>
          <a:bodyPr lIns="93177" tIns="46589" rIns="93177" bIns="46589" anchor="b"/>
          <a:lstStyle/>
          <a:p>
            <a:pPr algn="r"/>
            <a:fld id="{A3137E09-02F2-4E00-AC60-24CBA40E41A3}" type="slidenum">
              <a:rPr lang="en-US" sz="1200">
                <a:latin typeface="Times New Roman" panose="02020603050405020304" pitchFamily="18" charset="0"/>
              </a:rPr>
              <a:t>1</a:t>
            </a:fld>
            <a:endParaRPr lang="en-US" sz="1200">
              <a:latin typeface="Times New Roman" panose="02020603050405020304" pitchFamily="18" charset="0"/>
            </a:endParaRPr>
          </a:p>
        </p:txBody>
      </p:sp>
      <p:sp>
        <p:nvSpPr>
          <p:cNvPr id="32772" name="Rectangle 2"/>
          <p:cNvSpPr>
            <a:spLocks noGrp="1" noRot="1" noChangeAspect="1" noChangeArrowheads="1" noTextEdit="1"/>
          </p:cNvSpPr>
          <p:nvPr>
            <p:ph type="sldImg"/>
          </p:nvPr>
        </p:nvSpPr>
        <p:spPr>
          <a:xfrm>
            <a:off x="406400" y="696913"/>
            <a:ext cx="6197600" cy="3486150"/>
          </a:xfrm>
        </p:spPr>
      </p:sp>
      <p:sp>
        <p:nvSpPr>
          <p:cNvPr id="32773" name="Rectangle 3"/>
          <p:cNvSpPr>
            <a:spLocks noGrp="1" noChangeArrowheads="1"/>
          </p:cNvSpPr>
          <p:nvPr>
            <p:ph type="body" idx="1"/>
          </p:nvPr>
        </p:nvSpPr>
        <p:spPr>
          <a:noFill/>
        </p:spPr>
        <p:txBody>
          <a:bodyPr/>
          <a:lstStyle/>
          <a:p>
            <a:pPr>
              <a:spcBef>
                <a:spcPct val="0"/>
              </a:spcBef>
            </a:pPr>
            <a:endParaRPr lang="en-US" dirty="0">
              <a:latin typeface="Times" pitchFamily="-109"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lnSpc>
                <a:spcPct val="150000"/>
              </a:lnSpc>
              <a:spcBef>
                <a:spcPct val="0"/>
              </a:spcBef>
            </a:pPr>
            <a:r>
              <a:rPr lang="en-US" altLang="en-US" b="1" dirty="0">
                <a:latin typeface="Arial" panose="020B0604020202020204" pitchFamily="34" charset="0"/>
                <a:cs typeface="Arial" panose="020B0604020202020204" pitchFamily="34" charset="0"/>
              </a:rPr>
              <a:t>SAY:</a:t>
            </a:r>
            <a:br>
              <a:rPr lang="en-US" altLang="en-US"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Before we wrap up the course, let’s review what we have learned today.</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dirty="0">
                <a:latin typeface="Arial" panose="020B0604020202020204" pitchFamily="34" charset="0"/>
                <a:cs typeface="Arial" panose="020B0604020202020204" pitchFamily="34" charset="0"/>
              </a:rPr>
              <a:t>During this course, we have</a:t>
            </a:r>
          </a:p>
          <a:p>
            <a:pPr eaLnBrk="1" hangingPunct="1">
              <a:lnSpc>
                <a:spcPct val="150000"/>
              </a:lnSpc>
              <a:spcBef>
                <a:spcPct val="0"/>
              </a:spcBef>
            </a:pP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&lt;</a:t>
            </a:r>
            <a:r>
              <a:rPr lang="en-US" altLang="en-US" b="1" dirty="0">
                <a:latin typeface="Arial" panose="020B0604020202020204" pitchFamily="34" charset="0"/>
                <a:cs typeface="Arial" panose="020B0604020202020204" pitchFamily="34" charset="0"/>
              </a:rPr>
              <a:t>READ</a:t>
            </a:r>
            <a:r>
              <a:rPr lang="en-US" altLang="en-US" dirty="0">
                <a:latin typeface="Arial" panose="020B0604020202020204" pitchFamily="34" charset="0"/>
                <a:cs typeface="Arial" panose="020B0604020202020204" pitchFamily="34" charset="0"/>
              </a:rPr>
              <a:t> the bullets from the slide.&gt;</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b="1" dirty="0">
                <a:solidFill>
                  <a:srgbClr val="000000"/>
                </a:solidFill>
                <a:latin typeface="Arial" panose="020B0604020202020204" pitchFamily="34" charset="0"/>
                <a:cs typeface="Arial" panose="020B0604020202020204" pitchFamily="34" charset="0"/>
              </a:rPr>
              <a:t>GO</a:t>
            </a:r>
            <a:r>
              <a:rPr lang="en-US" altLang="en-US" dirty="0">
                <a:solidFill>
                  <a:srgbClr val="000000"/>
                </a:solidFill>
                <a:latin typeface="Arial" panose="020B0604020202020204" pitchFamily="34" charset="0"/>
                <a:cs typeface="Arial" panose="020B0604020202020204" pitchFamily="34" charset="0"/>
              </a:rPr>
              <a:t> to next slide.</a:t>
            </a:r>
            <a:endParaRPr lang="en-US" altLang="en-US" dirty="0">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923737-DF2C-4C05-AA71-4B5989D14E08}" type="slidenum">
              <a:rPr lang="en-US" altLang="en-US" smtClean="0"/>
              <a:t>2</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86A23028-C590-431B-AD6C-EE2EE647D4B7}" type="datetime1">
              <a:rPr lang="en-US" altLang="en-US" smtClean="0"/>
              <a:t>7/14/2024</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lnSpc>
                <a:spcPct val="150000"/>
              </a:lnSpc>
              <a:spcBef>
                <a:spcPct val="0"/>
              </a:spcBef>
            </a:pPr>
            <a:r>
              <a:rPr lang="en-US" altLang="en-US" b="1" dirty="0">
                <a:latin typeface="Arial" panose="020B0604020202020204" pitchFamily="34" charset="0"/>
                <a:cs typeface="Arial" panose="020B0604020202020204" pitchFamily="34" charset="0"/>
              </a:rPr>
              <a:t>SAY:</a:t>
            </a:r>
            <a:br>
              <a:rPr lang="en-US" altLang="en-US"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Before we wrap up the course, let’s review what we have learned today.</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dirty="0">
                <a:latin typeface="Arial" panose="020B0604020202020204" pitchFamily="34" charset="0"/>
                <a:cs typeface="Arial" panose="020B0604020202020204" pitchFamily="34" charset="0"/>
              </a:rPr>
              <a:t>During this course, we have</a:t>
            </a:r>
          </a:p>
          <a:p>
            <a:pPr eaLnBrk="1" hangingPunct="1">
              <a:lnSpc>
                <a:spcPct val="150000"/>
              </a:lnSpc>
              <a:spcBef>
                <a:spcPct val="0"/>
              </a:spcBef>
            </a:pP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&lt;</a:t>
            </a:r>
            <a:r>
              <a:rPr lang="en-US" altLang="en-US" b="1" dirty="0">
                <a:latin typeface="Arial" panose="020B0604020202020204" pitchFamily="34" charset="0"/>
                <a:cs typeface="Arial" panose="020B0604020202020204" pitchFamily="34" charset="0"/>
              </a:rPr>
              <a:t>READ</a:t>
            </a:r>
            <a:r>
              <a:rPr lang="en-US" altLang="en-US" dirty="0">
                <a:latin typeface="Arial" panose="020B0604020202020204" pitchFamily="34" charset="0"/>
                <a:cs typeface="Arial" panose="020B0604020202020204" pitchFamily="34" charset="0"/>
              </a:rPr>
              <a:t> the bullets from the slide.&gt;</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b="1" dirty="0">
                <a:solidFill>
                  <a:srgbClr val="000000"/>
                </a:solidFill>
                <a:latin typeface="Arial" panose="020B0604020202020204" pitchFamily="34" charset="0"/>
                <a:cs typeface="Arial" panose="020B0604020202020204" pitchFamily="34" charset="0"/>
              </a:rPr>
              <a:t>GO</a:t>
            </a:r>
            <a:r>
              <a:rPr lang="en-US" altLang="en-US" dirty="0">
                <a:solidFill>
                  <a:srgbClr val="000000"/>
                </a:solidFill>
                <a:latin typeface="Arial" panose="020B0604020202020204" pitchFamily="34" charset="0"/>
                <a:cs typeface="Arial" panose="020B0604020202020204" pitchFamily="34" charset="0"/>
              </a:rPr>
              <a:t> to next slide.</a:t>
            </a:r>
            <a:endParaRPr lang="en-US" altLang="en-US" dirty="0">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923737-DF2C-4C05-AA71-4B5989D14E08}" type="slidenum">
              <a:rPr lang="en-US" altLang="en-US" smtClean="0"/>
              <a:t>3</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86A23028-C590-431B-AD6C-EE2EE647D4B7}" type="datetime1">
              <a:rPr lang="en-US" altLang="en-US" smtClean="0"/>
              <a:t>7/14/2024</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5</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7/14/2024</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6</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7/14/2024</a:t>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7</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7/14/2024</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8</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7/14/2024</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9</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7/14/2024</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10</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7/14/2024</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828800" y="4267200"/>
            <a:ext cx="85344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609600" y="1981200"/>
            <a:ext cx="109728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
        <p:nvSpPr>
          <p:cNvPr id="8" name="Text Placeholder 5"/>
          <p:cNvSpPr>
            <a:spLocks noGrp="1"/>
          </p:cNvSpPr>
          <p:nvPr>
            <p:ph type="body" sz="quarter" idx="11"/>
          </p:nvPr>
        </p:nvSpPr>
        <p:spPr>
          <a:xfrm>
            <a:off x="3048000" y="6281928"/>
            <a:ext cx="68072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0" name="Text Placeholder 6"/>
          <p:cNvSpPr>
            <a:spLocks noGrp="1"/>
          </p:cNvSpPr>
          <p:nvPr>
            <p:ph type="body" sz="quarter" idx="12"/>
          </p:nvPr>
        </p:nvSpPr>
        <p:spPr>
          <a:xfrm>
            <a:off x="3048000" y="6473952"/>
            <a:ext cx="68072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7" name="Text Placeholder 5"/>
          <p:cNvSpPr>
            <a:spLocks noGrp="1"/>
          </p:cNvSpPr>
          <p:nvPr>
            <p:ph type="body" sz="quarter" idx="21"/>
          </p:nvPr>
        </p:nvSpPr>
        <p:spPr>
          <a:xfrm>
            <a:off x="3048000" y="6272784"/>
            <a:ext cx="68072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12" name="Text Placeholder 6"/>
          <p:cNvSpPr>
            <a:spLocks noGrp="1"/>
          </p:cNvSpPr>
          <p:nvPr>
            <p:ph type="body" sz="quarter" idx="22"/>
          </p:nvPr>
        </p:nvSpPr>
        <p:spPr>
          <a:xfrm>
            <a:off x="3048000" y="6464808"/>
            <a:ext cx="68072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522817" y="806450"/>
            <a:ext cx="11140016" cy="0"/>
          </a:xfrm>
          <a:prstGeom prst="line">
            <a:avLst/>
          </a:prstGeom>
          <a:noFill/>
          <a:ln w="19050">
            <a:solidFill>
              <a:schemeClr val="accent1"/>
            </a:solidFill>
            <a:round/>
          </a:ln>
          <a:effectLst/>
        </p:spPr>
        <p:txBody>
          <a:bodyPr wrap="none" anchor="ctr"/>
          <a:lstStyle/>
          <a:p>
            <a:pPr>
              <a:lnSpc>
                <a:spcPct val="106000"/>
              </a:lnSpc>
              <a:spcBef>
                <a:spcPct val="50000"/>
              </a:spcBef>
              <a:buSzPct val="100000"/>
              <a:buFont typeface="Wingdings 2" panose="05020102010507070707" pitchFamily="18" charset="2"/>
              <a:buNone/>
              <a:defRPr/>
            </a:pPr>
            <a:endParaRPr lang="en-US" sz="1100" dirty="0">
              <a:solidFill>
                <a:srgbClr val="000000"/>
              </a:solidFill>
              <a:effectLst>
                <a:outerShdw blurRad="38100" dist="38100" dir="2700000" algn="tl">
                  <a:srgbClr val="000000">
                    <a:alpha val="43137"/>
                  </a:srgbClr>
                </a:outerShdw>
              </a:effectLst>
              <a:latin typeface="Arial" panose="020B0604020202020204" pitchFamily="34" charset="0"/>
            </a:endParaRPr>
          </a:p>
        </p:txBody>
      </p:sp>
      <p:sp>
        <p:nvSpPr>
          <p:cNvPr id="2" name="Title 1"/>
          <p:cNvSpPr>
            <a:spLocks noGrp="1"/>
          </p:cNvSpPr>
          <p:nvPr>
            <p:ph type="title"/>
          </p:nvPr>
        </p:nvSpPr>
        <p:spPr>
          <a:xfrm>
            <a:off x="524265" y="514360"/>
            <a:ext cx="11127316" cy="258763"/>
          </a:xfrm>
          <a:prstGeom prst="rect">
            <a:avLst/>
          </a:prstGeom>
        </p:spPr>
        <p:txBody>
          <a:bodyPr/>
          <a:lstStyle/>
          <a:p>
            <a:r>
              <a:rPr lang="en-US"/>
              <a:t>Click to edit Master title style</a:t>
            </a:r>
            <a:endParaRPr lang="en-US" dirty="0"/>
          </a:p>
        </p:txBody>
      </p:sp>
      <p:sp>
        <p:nvSpPr>
          <p:cNvPr id="9" name="Text Placeholder 13"/>
          <p:cNvSpPr>
            <a:spLocks noGrp="1"/>
          </p:cNvSpPr>
          <p:nvPr>
            <p:ph type="body" sz="quarter" idx="10"/>
          </p:nvPr>
        </p:nvSpPr>
        <p:spPr>
          <a:xfrm>
            <a:off x="524256" y="1152144"/>
            <a:ext cx="5352288" cy="5138928"/>
          </a:xfrm>
          <a:prstGeom prst="rect">
            <a:avLst/>
          </a:prstGeom>
        </p:spPr>
        <p:txBody>
          <a:bodyPr/>
          <a:lstStyle>
            <a:lvl1pPr>
              <a:buFont typeface="Arial" panose="020B0604020202020204" pitchFamily="34" charset="0"/>
              <a:buNone/>
              <a:defRPr/>
            </a:lvl1pPr>
            <a:lvl2pPr>
              <a:defRPr/>
            </a:lvl2pPr>
            <a:lvl3pPr>
              <a:buNone/>
              <a:defRPr/>
            </a:lvl3pPr>
            <a:lvl4pPr>
              <a:defRPr/>
            </a:lvl4pPr>
          </a:lstStyle>
          <a:p>
            <a:pPr lvl="0"/>
            <a:r>
              <a:rPr lang="en-US"/>
              <a:t>Click to edit Master text styles</a:t>
            </a:r>
          </a:p>
          <a:p>
            <a:pPr lvl="1"/>
            <a:r>
              <a:rPr lang="en-US"/>
              <a:t>Second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lstStyle>
            <a:lvl1pPr>
              <a:defRPr sz="2800" b="1"/>
            </a:lvl1pPr>
          </a:lstStyle>
          <a:p>
            <a:r>
              <a:rPr lang="en-US" dirty="0"/>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lvl1pPr marL="342900" indent="-342900">
              <a:buClr>
                <a:schemeClr val="tx1"/>
              </a:buClr>
              <a:buSzPct val="70000"/>
              <a:buFont typeface="Wingdings" panose="05000000000000000000" pitchFamily="2" charset="2"/>
              <a:buChar char="q"/>
              <a:defRPr sz="2400" b="1">
                <a:solidFill>
                  <a:srgbClr val="000000"/>
                </a:solidFill>
              </a:defRPr>
            </a:lvl1pPr>
            <a:lvl2pPr marL="742950" indent="-285750">
              <a:defRPr lang="en-US" sz="2000" kern="1200" dirty="0" smtClean="0">
                <a:solidFill>
                  <a:srgbClr val="000000"/>
                </a:solidFill>
                <a:latin typeface="+mn-lt"/>
                <a:ea typeface="+mn-ea"/>
                <a:cs typeface="+mn-cs"/>
              </a:defRPr>
            </a:lvl2pPr>
          </a:lstStyle>
          <a:p>
            <a:pPr lvl="0"/>
            <a:r>
              <a:rPr lang="en-US" dirty="0"/>
              <a:t>Click to edit Master text styles</a:t>
            </a:r>
          </a:p>
          <a:p>
            <a:pPr lvl="1"/>
            <a:r>
              <a:rPr lang="en-US" dirty="0"/>
              <a:t>Second level</a:t>
            </a:r>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9EDE2762-D309-4A1B-90D4-EE2DB97D9608}"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able Placeholder 2"/>
          <p:cNvSpPr>
            <a:spLocks noGrp="1"/>
          </p:cNvSpPr>
          <p:nvPr>
            <p:ph type="tbl" idx="1" hasCustomPrompt="1"/>
          </p:nvPr>
        </p:nvSpPr>
        <p:spPr>
          <a:xfrm>
            <a:off x="609600" y="1600201"/>
            <a:ext cx="10972800" cy="4525963"/>
          </a:xfrm>
          <a:prstGeom prst="rect">
            <a:avLst/>
          </a:prstGeom>
        </p:spPr>
        <p:txBody>
          <a:bodyPr/>
          <a:lstStyle/>
          <a:p>
            <a:pPr lvl="0"/>
            <a:r>
              <a:rPr lang="en-US" noProof="0" dirty="0"/>
              <a:t>Click icon to add table</a:t>
            </a:r>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A6995B87-722D-46BC-9CC9-1ED5024E22B0}"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4"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5"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2CBE984D-2DD5-4668-BAF8-1C9AC1A13DBC}"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4"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486D207D-9E64-417F-AA84-D9CB1A523B53}"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C346C8A6-4EAA-425C-AD65-FB7185D13849}"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828800" y="4267200"/>
            <a:ext cx="85344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609600" y="1981200"/>
            <a:ext cx="10972800" cy="1676400"/>
          </a:xfrm>
          <a:prstGeom prst="rect">
            <a:avLst/>
          </a:prstGeom>
        </p:spPr>
        <p:txBody>
          <a:bodyPr/>
          <a:lstStyle>
            <a:lvl1pPr>
              <a:lnSpc>
                <a:spcPts val="3000"/>
              </a:lnSpc>
              <a:defRPr sz="2800" b="1" baseline="0">
                <a:solidFill>
                  <a:schemeClr val="tx1"/>
                </a:solidFill>
                <a:effectLst/>
              </a:defRPr>
            </a:lvl1pPr>
          </a:lstStyle>
          <a:p>
            <a:r>
              <a:rPr lang="en-US"/>
              <a:t>Click to edit Master title style</a:t>
            </a:r>
            <a:endParaRPr lang="en-US" dirty="0"/>
          </a:p>
        </p:txBody>
      </p:sp>
      <p:sp>
        <p:nvSpPr>
          <p:cNvPr id="6" name="Text Placeholder 5"/>
          <p:cNvSpPr>
            <a:spLocks noGrp="1"/>
          </p:cNvSpPr>
          <p:nvPr>
            <p:ph type="body" sz="quarter" idx="11"/>
          </p:nvPr>
        </p:nvSpPr>
        <p:spPr>
          <a:xfrm>
            <a:off x="3048000" y="6272784"/>
            <a:ext cx="68072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7" name="Text Placeholder 6"/>
          <p:cNvSpPr>
            <a:spLocks noGrp="1"/>
          </p:cNvSpPr>
          <p:nvPr>
            <p:ph type="body" sz="quarter" idx="12"/>
          </p:nvPr>
        </p:nvSpPr>
        <p:spPr>
          <a:xfrm>
            <a:off x="3048000" y="6464808"/>
            <a:ext cx="68072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812800" y="2286001"/>
            <a:ext cx="52832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2286001"/>
            <a:ext cx="52832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7" name="Rectangle 5"/>
          <p:cNvSpPr>
            <a:spLocks noGrp="1" noChangeArrowheads="1"/>
          </p:cNvSpPr>
          <p:nvPr>
            <p:ph type="ftr" sz="quarter" idx="12"/>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8" name="Rectangle 6"/>
          <p:cNvSpPr>
            <a:spLocks noGrp="1" noChangeArrowheads="1"/>
          </p:cNvSpPr>
          <p:nvPr>
            <p:ph type="sldNum" sz="quarter" idx="13"/>
          </p:nvPr>
        </p:nvSpPr>
        <p:spPr>
          <a:xfrm>
            <a:off x="8737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9" name="Rectangle 6"/>
          <p:cNvSpPr>
            <a:spLocks noGrp="1" noChangeArrowheads="1"/>
          </p:cNvSpPr>
          <p:nvPr>
            <p:ph type="sldNum" sz="quarter" idx="14"/>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2800">
                <a:solidFill>
                  <a:srgbClr val="0039A6"/>
                </a:solidFill>
                <a:effectLst>
                  <a:outerShdw blurRad="38100" dist="38100" dir="2700000" algn="tl">
                    <a:srgbClr val="C0C0C0"/>
                  </a:outerShdw>
                </a:effectLst>
                <a:latin typeface="Times New Roman" panose="02020603050405020304" pitchFamily="18" charset="0"/>
                <a:cs typeface="Times New Roman" panose="02020603050405020304" pitchFamily="18" charset="0"/>
              </a:defRPr>
            </a:lvl1pPr>
          </a:lstStyle>
          <a:p>
            <a:pPr>
              <a:defRPr/>
            </a:pPr>
            <a:fld id="{BF2DA97D-831A-48CD-A7A1-23EF5E790589}"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838200"/>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474133" y="1295400"/>
            <a:ext cx="11209867" cy="4724400"/>
          </a:xfrm>
          <a:prstGeom prst="rect">
            <a:avLst/>
          </a:prstGeom>
        </p:spPr>
        <p:txBody>
          <a:bodyPr/>
          <a:lstStyle/>
          <a:p>
            <a:pPr lvl="0"/>
            <a:endParaRPr lang="en-US" noProof="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a:buClr>
                <a:schemeClr val="tx1"/>
              </a:buClr>
              <a:buSzPct val="70000"/>
              <a:buFont typeface="Wingdings" panose="05000000000000000000" pitchFamily="2" charset="2"/>
              <a:buChar char="q"/>
              <a:defRPr sz="2400" b="1" baseline="0">
                <a:solidFill>
                  <a:schemeClr val="bg2"/>
                </a:solidFill>
              </a:defRPr>
            </a:lvl1pPr>
            <a:lvl2pPr>
              <a:buClr>
                <a:schemeClr val="tx1"/>
              </a:buClr>
              <a:buSzPct val="100000"/>
              <a:buFont typeface="Wingdings" panose="05000000000000000000" pitchFamily="2" charset="2"/>
              <a:buChar char="§"/>
              <a:defRPr sz="2000" i="0" u="none">
                <a:solidFill>
                  <a:schemeClr val="bg2"/>
                </a:solidFill>
                <a:latin typeface="+mn-lt"/>
              </a:defRPr>
            </a:lvl2pPr>
            <a:lvl3pPr>
              <a:buClr>
                <a:schemeClr val="tx1"/>
              </a:buClr>
              <a:buSzPct val="100000"/>
              <a:buFont typeface="Arial" panose="020B0604020202020204" pitchFamily="34" charset="0"/>
              <a:buChar char="•"/>
              <a:defRPr sz="1800" i="0">
                <a:solidFill>
                  <a:schemeClr val="bg2"/>
                </a:solidFill>
              </a:defRPr>
            </a:lvl3pPr>
            <a:lvl4pPr>
              <a:buClr>
                <a:schemeClr val="tx1"/>
              </a:buClr>
              <a:buSzPct val="70000"/>
              <a:buFont typeface="Courier New" panose="02070309020205020404" pitchFamily="49" charset="0"/>
              <a:buChar char="o"/>
              <a:defRPr sz="1800" i="0" baseline="0">
                <a:solidFill>
                  <a:schemeClr val="bg2"/>
                </a:solidFill>
              </a:defRPr>
            </a:lvl4pPr>
            <a:lvl5pPr>
              <a:buClr>
                <a:schemeClr val="tx1"/>
              </a:buClr>
              <a:buSzPct val="70000"/>
              <a:buFont typeface="Arial" panose="020B0604020202020204" pitchFamily="34" charset="0"/>
              <a:buChar char="•"/>
              <a:defRPr sz="180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609600" y="5791200"/>
            <a:ext cx="10972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a:buClr>
                <a:schemeClr val="tx1"/>
              </a:buClr>
              <a:buSzPct val="70000"/>
              <a:buFont typeface="Wingdings" panose="05000000000000000000" pitchFamily="2" charset="2"/>
              <a:buChar char="q"/>
              <a:defRPr sz="2400" b="1" baseline="0">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baseline="0">
                <a:solidFill>
                  <a:schemeClr val="bg2"/>
                </a:solidFill>
              </a:defRPr>
            </a:lvl4pPr>
            <a:lvl5pPr>
              <a:buClr>
                <a:schemeClr val="tx1"/>
              </a:buClr>
              <a:buSzPct val="70000"/>
              <a:buFont typeface="Arial" panose="020B0604020202020204"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609600" y="5791200"/>
            <a:ext cx="10972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6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1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828800" y="4267200"/>
            <a:ext cx="85344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609600" y="1981200"/>
            <a:ext cx="109728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2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4213AF-26F6-41FA-8D85-E2C5388D6E58}" type="datetimeFigureOut">
              <a:rPr lang="en-US" smtClean="0"/>
              <a:t>7/14/2024</a:t>
            </a:fld>
            <a:endParaRPr lang="en-US" sz="1000" dirty="0">
              <a:solidFill>
                <a:schemeClr val="tx1"/>
              </a:solidFill>
            </a:endParaRPr>
          </a:p>
        </p:txBody>
      </p:sp>
      <p:sp>
        <p:nvSpPr>
          <p:cNvPr id="4" name="Footer Placeholder 3"/>
          <p:cNvSpPr>
            <a:spLocks noGrp="1"/>
          </p:cNvSpPr>
          <p:nvPr>
            <p:ph type="ftr" sz="quarter" idx="11"/>
          </p:nvPr>
        </p:nvSpPr>
        <p:spPr/>
        <p:txBody>
          <a:bodyPr/>
          <a:lstStyle/>
          <a:p>
            <a:pPr algn="r" eaLnBrk="1" latinLnBrk="0" hangingPunct="1"/>
            <a:endParaRPr kumimoji="0" lang="en-US" sz="1000" dirty="0">
              <a:solidFill>
                <a:schemeClr val="tx1"/>
              </a:solidFill>
            </a:endParaRPr>
          </a:p>
        </p:txBody>
      </p:sp>
      <p:sp>
        <p:nvSpPr>
          <p:cNvPr id="5" name="Slide Number Placeholder 4"/>
          <p:cNvSpPr>
            <a:spLocks noGrp="1"/>
          </p:cNvSpPr>
          <p:nvPr>
            <p:ph type="sldNum" sz="quarter" idx="12"/>
          </p:nvPr>
        </p:nvSpPr>
        <p:spPr/>
        <p:txBody>
          <a:bodyPr/>
          <a:lstStyle/>
          <a:p>
            <a:fld id="{D5BBC35B-A44B-4119-B8DA-DE9E3DFADA20}" type="slidenum">
              <a:rPr kumimoji="0" lang="en-US" smtClean="0"/>
              <a:t>‹#›</a:t>
            </a:fld>
            <a:endParaRPr kumimoji="0" lang="en-US" sz="1000" b="0">
              <a:solidFill>
                <a:schemeClr val="tx1"/>
              </a:solidFill>
            </a:endParaRPr>
          </a:p>
        </p:txBody>
      </p:sp>
    </p:spTree>
    <p:extLst>
      <p:ext uri="{BB962C8B-B14F-4D97-AF65-F5344CB8AC3E}">
        <p14:creationId xmlns:p14="http://schemas.microsoft.com/office/powerpoint/2010/main" val="3603044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1207212"/>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EDE2762-D309-4A1B-90D4-EE2DB97D9608}" type="slidenum">
              <a:rPr lang="en-US" altLang="en-US" smtClean="0"/>
              <a:t>‹#›</a:t>
            </a:fld>
            <a:endParaRPr lang="en-US" altLang="en-US" dirty="0"/>
          </a:p>
        </p:txBody>
      </p:sp>
    </p:spTree>
    <p:extLst>
      <p:ext uri="{BB962C8B-B14F-4D97-AF65-F5344CB8AC3E}">
        <p14:creationId xmlns:p14="http://schemas.microsoft.com/office/powerpoint/2010/main" val="61537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99398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27018954"/>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C346C8A6-4EAA-425C-AD65-FB7185D13849}" type="slidenum">
              <a:rPr lang="en-US" altLang="en-US" smtClean="0"/>
              <a:t>‹#›</a:t>
            </a:fld>
            <a:endParaRPr lang="en-US" altLang="en-US" dirty="0"/>
          </a:p>
        </p:txBody>
      </p:sp>
    </p:spTree>
    <p:extLst>
      <p:ext uri="{BB962C8B-B14F-4D97-AF65-F5344CB8AC3E}">
        <p14:creationId xmlns:p14="http://schemas.microsoft.com/office/powerpoint/2010/main" val="390000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2CBE984D-2DD5-4668-BAF8-1C9AC1A13DBC}" type="slidenum">
              <a:rPr lang="en-US" altLang="en-US" smtClean="0"/>
              <a:t>‹#›</a:t>
            </a:fld>
            <a:endParaRPr lang="en-US" altLang="en-US" dirty="0"/>
          </a:p>
        </p:txBody>
      </p:sp>
    </p:spTree>
    <p:extLst>
      <p:ext uri="{BB962C8B-B14F-4D97-AF65-F5344CB8AC3E}">
        <p14:creationId xmlns:p14="http://schemas.microsoft.com/office/powerpoint/2010/main" val="900258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a:buClr>
                <a:schemeClr val="tx1"/>
              </a:buClr>
              <a:buSzPct val="70000"/>
              <a:buFont typeface="Wingdings" panose="05000000000000000000" pitchFamily="2" charset="2"/>
              <a:buChar char="q"/>
              <a:defRPr sz="2400" b="1" baseline="0">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baseline="0">
                <a:solidFill>
                  <a:schemeClr val="bg2"/>
                </a:solidFill>
              </a:defRPr>
            </a:lvl4pPr>
            <a:lvl5pPr>
              <a:buClr>
                <a:schemeClr val="tx1"/>
              </a:buClr>
              <a:buSzPct val="70000"/>
              <a:buFont typeface="Arial" panose="020B0604020202020204"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2540000" y="5791200"/>
            <a:ext cx="90424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86D207D-9E64-417F-AA84-D9CB1A523B53}" type="slidenum">
              <a:rPr lang="en-US" altLang="en-US" smtClean="0"/>
              <a:t>‹#›</a:t>
            </a:fld>
            <a:endParaRPr lang="en-US" altLang="en-US" dirty="0"/>
          </a:p>
        </p:txBody>
      </p:sp>
    </p:spTree>
    <p:extLst>
      <p:ext uri="{BB962C8B-B14F-4D97-AF65-F5344CB8AC3E}">
        <p14:creationId xmlns:p14="http://schemas.microsoft.com/office/powerpoint/2010/main" val="1798954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032592730"/>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6929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527107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40774723"/>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6787655"/>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78080336"/>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3531377"/>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452961664"/>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593891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lnSpc>
                <a:spcPts val="3800"/>
              </a:lnSpc>
              <a:defRPr sz="3600" b="1" cap="all" baseline="0">
                <a:effectLst/>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4213AF-26F6-41FA-8D85-E2C5388D6E58}" type="datetimeFigureOut">
              <a:rPr lang="en-US" smtClean="0"/>
              <a:t>7/14/2024</a:t>
            </a:fld>
            <a:endParaRPr lang="en-US" sz="1000" dirty="0">
              <a:solidFill>
                <a:schemeClr val="tx1"/>
              </a:solidFill>
            </a:endParaRPr>
          </a:p>
        </p:txBody>
      </p:sp>
      <p:sp>
        <p:nvSpPr>
          <p:cNvPr id="4" name="Footer Placeholder 3"/>
          <p:cNvSpPr>
            <a:spLocks noGrp="1"/>
          </p:cNvSpPr>
          <p:nvPr>
            <p:ph type="ftr" sz="quarter" idx="11"/>
          </p:nvPr>
        </p:nvSpPr>
        <p:spPr/>
        <p:txBody>
          <a:bodyPr/>
          <a:lstStyle/>
          <a:p>
            <a:pPr algn="r" eaLnBrk="1" latinLnBrk="0" hangingPunct="1"/>
            <a:endParaRPr kumimoji="0" lang="en-US" sz="1000" dirty="0">
              <a:solidFill>
                <a:schemeClr val="tx1"/>
              </a:solidFill>
            </a:endParaRPr>
          </a:p>
        </p:txBody>
      </p:sp>
      <p:sp>
        <p:nvSpPr>
          <p:cNvPr id="5" name="Slide Number Placeholder 4"/>
          <p:cNvSpPr>
            <a:spLocks noGrp="1"/>
          </p:cNvSpPr>
          <p:nvPr>
            <p:ph type="sldNum" sz="quarter" idx="12"/>
          </p:nvPr>
        </p:nvSpPr>
        <p:spPr/>
        <p:txBody>
          <a:bodyPr/>
          <a:lstStyle/>
          <a:p>
            <a:fld id="{D5BBC35B-A44B-4119-B8DA-DE9E3DFADA20}" type="slidenum">
              <a:rPr kumimoji="0" lang="en-US" smtClean="0"/>
              <a:t>‹#›</a:t>
            </a:fld>
            <a:endParaRPr kumimoji="0" lang="en-US" sz="1000" b="0">
              <a:solidFill>
                <a:schemeClr val="tx1"/>
              </a:solidFill>
            </a:endParaRPr>
          </a:p>
        </p:txBody>
      </p:sp>
    </p:spTree>
    <p:extLst>
      <p:ext uri="{BB962C8B-B14F-4D97-AF65-F5344CB8AC3E}">
        <p14:creationId xmlns:p14="http://schemas.microsoft.com/office/powerpoint/2010/main" val="1252215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766734" y="273051"/>
            <a:ext cx="6815668" cy="5518150"/>
          </a:xfrm>
          <a:prstGeom prst="rect">
            <a:avLst/>
          </a:prstGeom>
        </p:spPr>
        <p:txBody>
          <a:bodyPr anchor="ctr" anchorCtr="0"/>
          <a:lstStyle>
            <a:lvl1pPr>
              <a:buClr>
                <a:schemeClr val="tx1"/>
              </a:buClr>
              <a:buSzPct val="70000"/>
              <a:buFont typeface="Wingdings" panose="05000000000000000000" pitchFamily="2" charset="2"/>
              <a:buChar char="q"/>
              <a:defRPr sz="2400" b="1">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a:solidFill>
                  <a:schemeClr val="bg2"/>
                </a:solidFill>
              </a:defRPr>
            </a:lvl4pPr>
            <a:lvl5pPr>
              <a:buClr>
                <a:schemeClr val="tx1"/>
              </a:buClr>
              <a:buSzPct val="70000"/>
              <a:buFont typeface="Arial" panose="020B0604020202020204"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435103"/>
            <a:ext cx="4011084"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1"/>
            <a:r>
              <a:rPr lang="en-US"/>
              <a:t>Second level</a:t>
            </a:r>
          </a:p>
        </p:txBody>
      </p:sp>
      <p:sp>
        <p:nvSpPr>
          <p:cNvPr id="7" name="Text Placeholder 5"/>
          <p:cNvSpPr>
            <a:spLocks noGrp="1"/>
          </p:cNvSpPr>
          <p:nvPr>
            <p:ph type="body" sz="quarter" idx="11"/>
          </p:nvPr>
        </p:nvSpPr>
        <p:spPr>
          <a:xfrm>
            <a:off x="609600" y="5791200"/>
            <a:ext cx="10972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9"/>
            <a:ext cx="73152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1981200"/>
            <a:ext cx="85344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Text Placeholder 5"/>
          <p:cNvSpPr>
            <a:spLocks noGrp="1"/>
          </p:cNvSpPr>
          <p:nvPr>
            <p:ph type="body" sz="quarter" idx="11"/>
          </p:nvPr>
        </p:nvSpPr>
        <p:spPr>
          <a:xfrm>
            <a:off x="3048000" y="6281928"/>
            <a:ext cx="68072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2" name="Text Placeholder 6"/>
          <p:cNvSpPr>
            <a:spLocks noGrp="1"/>
          </p:cNvSpPr>
          <p:nvPr>
            <p:ph type="body" sz="quarter" idx="12"/>
          </p:nvPr>
        </p:nvSpPr>
        <p:spPr>
          <a:xfrm>
            <a:off x="3048000" y="6473952"/>
            <a:ext cx="68072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2.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5"/>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722" r:id="rId4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charset="0"/>
        </a:defRPr>
      </a:lvl2pPr>
      <a:lvl3pPr algn="ctr" rtl="0" eaLnBrk="0" fontAlgn="base" hangingPunct="0">
        <a:spcBef>
          <a:spcPct val="0"/>
        </a:spcBef>
        <a:spcAft>
          <a:spcPct val="0"/>
        </a:spcAft>
        <a:defRPr sz="4400">
          <a:solidFill>
            <a:schemeClr val="tx1"/>
          </a:solidFill>
          <a:latin typeface="Myriad Web Pro" charset="0"/>
        </a:defRPr>
      </a:lvl3pPr>
      <a:lvl4pPr algn="ctr" rtl="0" eaLnBrk="0" fontAlgn="base" hangingPunct="0">
        <a:spcBef>
          <a:spcPct val="0"/>
        </a:spcBef>
        <a:spcAft>
          <a:spcPct val="0"/>
        </a:spcAft>
        <a:defRPr sz="4400">
          <a:solidFill>
            <a:schemeClr val="tx1"/>
          </a:solidFill>
          <a:latin typeface="Myriad Web Pro" charset="0"/>
        </a:defRPr>
      </a:lvl4pPr>
      <a:lvl5pPr algn="ctr" rtl="0" eaLnBrk="0" fontAlgn="base" hangingPunct="0">
        <a:spcBef>
          <a:spcPct val="0"/>
        </a:spcBef>
        <a:spcAft>
          <a:spcPct val="0"/>
        </a:spcAft>
        <a:defRPr sz="4400">
          <a:solidFill>
            <a:schemeClr val="tx1"/>
          </a:solidFill>
          <a:latin typeface="Myriad Web Pro" charset="0"/>
        </a:defRPr>
      </a:lvl5pPr>
      <a:lvl6pPr marL="457200" algn="ctr" rtl="0" fontAlgn="base">
        <a:spcBef>
          <a:spcPct val="0"/>
        </a:spcBef>
        <a:spcAft>
          <a:spcPct val="0"/>
        </a:spcAft>
        <a:defRPr sz="4400">
          <a:solidFill>
            <a:schemeClr val="tx1"/>
          </a:solidFill>
          <a:latin typeface="Myriad Web Pro" charset="0"/>
        </a:defRPr>
      </a:lvl6pPr>
      <a:lvl7pPr marL="914400" algn="ctr" rtl="0" fontAlgn="base">
        <a:spcBef>
          <a:spcPct val="0"/>
        </a:spcBef>
        <a:spcAft>
          <a:spcPct val="0"/>
        </a:spcAft>
        <a:defRPr sz="4400">
          <a:solidFill>
            <a:schemeClr val="tx1"/>
          </a:solidFill>
          <a:latin typeface="Myriad Web Pro" charset="0"/>
        </a:defRPr>
      </a:lvl7pPr>
      <a:lvl8pPr marL="1371600" algn="ctr" rtl="0" fontAlgn="base">
        <a:spcBef>
          <a:spcPct val="0"/>
        </a:spcBef>
        <a:spcAft>
          <a:spcPct val="0"/>
        </a:spcAft>
        <a:defRPr sz="4400">
          <a:solidFill>
            <a:schemeClr val="tx1"/>
          </a:solidFill>
          <a:latin typeface="Myriad Web Pro" charset="0"/>
        </a:defRPr>
      </a:lvl8pPr>
      <a:lvl9pPr marL="1828800" algn="ctr" rtl="0" fontAlgn="base">
        <a:spcBef>
          <a:spcPct val="0"/>
        </a:spcBef>
        <a:spcAft>
          <a:spcPct val="0"/>
        </a:spcAft>
        <a:defRPr sz="4400">
          <a:solidFill>
            <a:schemeClr val="tx1"/>
          </a:solidFill>
          <a:latin typeface="Myriad Web Pro"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7787659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6.ppm"/><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5"/>
          <p:cNvSpPr>
            <a:spLocks noChangeArrowheads="1"/>
          </p:cNvSpPr>
          <p:nvPr/>
        </p:nvSpPr>
        <p:spPr bwMode="auto">
          <a:xfrm>
            <a:off x="2323056" y="1490676"/>
            <a:ext cx="8686800" cy="1143000"/>
          </a:xfrm>
          <a:prstGeom prst="rect">
            <a:avLst/>
          </a:prstGeom>
          <a:noFill/>
          <a:ln w="9525">
            <a:noFill/>
            <a:miter lim="800000"/>
          </a:ln>
        </p:spPr>
        <p:txBody>
          <a:bodyPr anchor="ctr"/>
          <a:lstStyle/>
          <a:p>
            <a:pPr algn="ctr"/>
            <a:endParaRPr lang="en-US" sz="6000" dirty="0">
              <a:solidFill>
                <a:srgbClr val="FF9900"/>
              </a:solidFill>
              <a:latin typeface="Tahoma" panose="020B0604030504040204" pitchFamily="34" charset="0"/>
            </a:endParaRPr>
          </a:p>
        </p:txBody>
      </p:sp>
      <p:sp>
        <p:nvSpPr>
          <p:cNvPr id="3077" name="Text Box 9"/>
          <p:cNvSpPr txBox="1">
            <a:spLocks noChangeArrowheads="1"/>
          </p:cNvSpPr>
          <p:nvPr/>
        </p:nvSpPr>
        <p:spPr bwMode="auto">
          <a:xfrm>
            <a:off x="3352800" y="4794251"/>
            <a:ext cx="7096760" cy="1250315"/>
          </a:xfrm>
          <a:prstGeom prst="rect">
            <a:avLst/>
          </a:prstGeom>
          <a:noFill/>
          <a:ln w="9525">
            <a:noFill/>
            <a:miter lim="800000"/>
          </a:ln>
        </p:spPr>
        <p:txBody>
          <a:bodyPr>
            <a:noAutofit/>
          </a:bodyPr>
          <a:lstStyle/>
          <a:p>
            <a:pPr>
              <a:spcBef>
                <a:spcPct val="50000"/>
              </a:spcBef>
            </a:pPr>
            <a:endParaRPr lang="en-US" b="1" dirty="0">
              <a:latin typeface="Times New Roman" panose="02020603050405020304" pitchFamily="18" charset="0"/>
            </a:endParaRPr>
          </a:p>
        </p:txBody>
      </p:sp>
      <p:sp>
        <p:nvSpPr>
          <p:cNvPr id="3078" name="Rectangle 8"/>
          <p:cNvSpPr>
            <a:spLocks noChangeArrowheads="1"/>
          </p:cNvSpPr>
          <p:nvPr/>
        </p:nvSpPr>
        <p:spPr bwMode="auto">
          <a:xfrm>
            <a:off x="3276600" y="2522856"/>
            <a:ext cx="4953000" cy="1943735"/>
          </a:xfrm>
          <a:prstGeom prst="rect">
            <a:avLst/>
          </a:prstGeom>
          <a:noFill/>
          <a:ln w="9525">
            <a:noFill/>
            <a:miter lim="800000"/>
          </a:ln>
        </p:spPr>
        <p:txBody>
          <a:bodyPr wrap="square">
            <a:noAutofit/>
          </a:bodyPr>
          <a:lstStyle/>
          <a:p>
            <a:pPr algn="ctr"/>
            <a:r>
              <a:rPr lang="en-US" sz="3600" b="1" dirty="0">
                <a:solidFill>
                  <a:srgbClr val="FF0000"/>
                </a:solidFill>
                <a:latin typeface="Times New Roman" panose="02020603050405020304" pitchFamily="18" charset="0"/>
              </a:rPr>
              <a:t>  </a:t>
            </a:r>
            <a:endParaRPr lang="en-US" sz="3600" dirty="0">
              <a:solidFill>
                <a:srgbClr val="FF0000"/>
              </a:solidFill>
            </a:endParaRPr>
          </a:p>
          <a:p>
            <a:pPr algn="ctr"/>
            <a:endParaRPr lang="en-US" sz="3600" dirty="0">
              <a:solidFill>
                <a:srgbClr val="FF0000"/>
              </a:solidFill>
            </a:endParaRPr>
          </a:p>
          <a:p>
            <a:pPr algn="ctr"/>
            <a:endParaRPr lang="en-US" sz="3600" dirty="0">
              <a:solidFill>
                <a:srgbClr val="FF0000"/>
              </a:solidFill>
              <a:latin typeface="Arial" panose="020B0604020202020204" pitchFamily="34" charset="0"/>
            </a:endParaRPr>
          </a:p>
          <a:p>
            <a:pPr algn="ctr"/>
            <a:endParaRPr lang="en-US" sz="3600" b="1" dirty="0">
              <a:solidFill>
                <a:srgbClr val="FF0000"/>
              </a:solidFill>
              <a:latin typeface="Times New Roman" panose="02020603050405020304" pitchFamily="18" charset="0"/>
            </a:endParaRPr>
          </a:p>
          <a:p>
            <a:pPr algn="ctr"/>
            <a:r>
              <a:rPr lang="en-US" sz="3600" b="1" dirty="0">
                <a:solidFill>
                  <a:srgbClr val="FF0000"/>
                </a:solidFill>
                <a:latin typeface="Times New Roman" panose="02020603050405020304" pitchFamily="18" charset="0"/>
              </a:rPr>
              <a:t> </a:t>
            </a:r>
            <a:endParaRPr lang="en-US" sz="3600" dirty="0">
              <a:solidFill>
                <a:srgbClr val="FF0000"/>
              </a:solidFill>
            </a:endParaRPr>
          </a:p>
          <a:p>
            <a:pPr algn="ctr"/>
            <a:endParaRPr lang="en-US" sz="3600" b="1" dirty="0">
              <a:solidFill>
                <a:srgbClr val="FF0000"/>
              </a:solidFill>
              <a:latin typeface="Times New Roman" panose="02020603050405020304" pitchFamily="18" charset="0"/>
            </a:endParaRPr>
          </a:p>
        </p:txBody>
      </p:sp>
      <p:sp>
        <p:nvSpPr>
          <p:cNvPr id="3079" name="Rectangle 1"/>
          <p:cNvSpPr>
            <a:spLocks noChangeArrowheads="1"/>
          </p:cNvSpPr>
          <p:nvPr/>
        </p:nvSpPr>
        <p:spPr bwMode="auto">
          <a:xfrm>
            <a:off x="1524000" y="0"/>
            <a:ext cx="184150" cy="369888"/>
          </a:xfrm>
          <a:prstGeom prst="rect">
            <a:avLst/>
          </a:prstGeom>
          <a:noFill/>
          <a:ln w="9525">
            <a:noFill/>
            <a:miter lim="800000"/>
          </a:ln>
        </p:spPr>
        <p:txBody>
          <a:bodyPr wrap="none" anchor="ctr">
            <a:spAutoFit/>
          </a:bodyPr>
          <a:lstStyle/>
          <a:p>
            <a:pPr algn="ctr" eaLnBrk="1" hangingPunct="1"/>
            <a:endParaRPr lang="en-US">
              <a:latin typeface="Arial" panose="020B0604020202020204" pitchFamily="34" charset="0"/>
            </a:endParaRPr>
          </a:p>
        </p:txBody>
      </p:sp>
      <p:sp>
        <p:nvSpPr>
          <p:cNvPr id="13" name="TextBox 12">
            <a:extLst>
              <a:ext uri="{FF2B5EF4-FFF2-40B4-BE49-F238E27FC236}">
                <a16:creationId xmlns:a16="http://schemas.microsoft.com/office/drawing/2014/main" id="{C42B6F9B-D1DD-5633-B9A8-09FD4287628D}"/>
              </a:ext>
            </a:extLst>
          </p:cNvPr>
          <p:cNvSpPr txBox="1"/>
          <p:nvPr/>
        </p:nvSpPr>
        <p:spPr>
          <a:xfrm>
            <a:off x="1828800" y="1414790"/>
            <a:ext cx="10820400" cy="523220"/>
          </a:xfrm>
          <a:prstGeom prst="rect">
            <a:avLst/>
          </a:prstGeom>
          <a:noFill/>
        </p:spPr>
        <p:txBody>
          <a:bodyPr wrap="square" rtlCol="0">
            <a:spAutoFit/>
          </a:bodyPr>
          <a:lstStyle/>
          <a:p>
            <a:pPr algn="l" rtl="0" eaLnBrk="0" fontAlgn="base" hangingPunct="0">
              <a:spcBef>
                <a:spcPts val="0"/>
              </a:spcBef>
              <a:spcAft>
                <a:spcPts val="0"/>
              </a:spcAft>
            </a:pPr>
            <a:r>
              <a:rPr lang="en-IN" sz="2800" b="1" kern="1200" dirty="0">
                <a:solidFill>
                  <a:srgbClr val="000000"/>
                </a:solidFill>
                <a:effectLst/>
                <a:latin typeface="Calibri" panose="020F0502020204030204" pitchFamily="34" charset="0"/>
                <a:ea typeface="+mn-ea"/>
                <a:cs typeface="Arial" panose="020B0604020202020204" pitchFamily="34" charset="0"/>
              </a:rPr>
              <a:t> </a:t>
            </a:r>
            <a:r>
              <a:rPr lang="en-IN" sz="2800" b="1" kern="1200" dirty="0">
                <a:effectLst/>
                <a:latin typeface="Calibri" panose="020F0502020204030204" pitchFamily="34" charset="0"/>
                <a:ea typeface="+mn-ea"/>
                <a:cs typeface="Arial" panose="020B0604020202020204" pitchFamily="34" charset="0"/>
              </a:rPr>
              <a:t>Intel Products Sentiment Analysis from Online Reviews</a:t>
            </a:r>
            <a:endParaRPr lang="en-IN" sz="2800" b="1" dirty="0">
              <a:effectLst/>
            </a:endParaRPr>
          </a:p>
        </p:txBody>
      </p:sp>
      <p:sp>
        <p:nvSpPr>
          <p:cNvPr id="2" name="Rectangle 1">
            <a:extLst>
              <a:ext uri="{FF2B5EF4-FFF2-40B4-BE49-F238E27FC236}">
                <a16:creationId xmlns:a16="http://schemas.microsoft.com/office/drawing/2014/main" id="{811EE942-5008-6574-EEFD-D7FEFEECA380}"/>
              </a:ext>
            </a:extLst>
          </p:cNvPr>
          <p:cNvSpPr/>
          <p:nvPr/>
        </p:nvSpPr>
        <p:spPr>
          <a:xfrm>
            <a:off x="0" y="-50865"/>
            <a:ext cx="12192000" cy="830997"/>
          </a:xfrm>
          <a:prstGeom prst="rect">
            <a:avLst/>
          </a:prstGeom>
        </p:spPr>
        <p:style>
          <a:lnRef idx="3">
            <a:schemeClr val="lt1"/>
          </a:lnRef>
          <a:fillRef idx="1">
            <a:schemeClr val="accent1"/>
          </a:fillRef>
          <a:effectRef idx="1">
            <a:schemeClr val="accent1"/>
          </a:effectRef>
          <a:fontRef idx="minor">
            <a:schemeClr val="lt1"/>
          </a:fontRef>
        </p:style>
        <p:txBody>
          <a:bodyPr wrap="square" lIns="91440" tIns="45720" rIns="91440" bIns="45720">
            <a:spAutoFit/>
          </a:bodyPr>
          <a:lstStyle/>
          <a:p>
            <a:pPr algn="ctr"/>
            <a:r>
              <a:rPr lang="en-IN" sz="4800" b="1" kern="1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mn-ea"/>
                <a:cs typeface="Arial" panose="020B0604020202020204" pitchFamily="34" charset="0"/>
              </a:rPr>
              <a:t>Intel Unnati Industrial Training Program 2024</a:t>
            </a:r>
            <a:endParaRPr lang="en-I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angle 2">
            <a:extLst>
              <a:ext uri="{FF2B5EF4-FFF2-40B4-BE49-F238E27FC236}">
                <a16:creationId xmlns:a16="http://schemas.microsoft.com/office/drawing/2014/main" id="{5CD55459-0384-7595-AB74-F4F58CDB4C0D}"/>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IN" sz="5400" b="1" cap="none" spc="50" dirty="0">
              <a:ln w="0"/>
              <a:solidFill>
                <a:schemeClr val="bg2"/>
              </a:solidFill>
              <a:effectLst>
                <a:innerShdw blurRad="63500" dist="50800" dir="13500000">
                  <a:srgbClr val="000000">
                    <a:alpha val="50000"/>
                  </a:srgbClr>
                </a:innerShdw>
              </a:effectLst>
            </a:endParaRPr>
          </a:p>
        </p:txBody>
      </p:sp>
      <p:sp>
        <p:nvSpPr>
          <p:cNvPr id="12" name="TextBox 11">
            <a:extLst>
              <a:ext uri="{FF2B5EF4-FFF2-40B4-BE49-F238E27FC236}">
                <a16:creationId xmlns:a16="http://schemas.microsoft.com/office/drawing/2014/main" id="{5701EC62-8D50-81FB-1BDE-DE2F6E35185C}"/>
              </a:ext>
            </a:extLst>
          </p:cNvPr>
          <p:cNvSpPr txBox="1"/>
          <p:nvPr/>
        </p:nvSpPr>
        <p:spPr>
          <a:xfrm>
            <a:off x="1609855" y="4039659"/>
            <a:ext cx="1600200" cy="369332"/>
          </a:xfrm>
          <a:prstGeom prst="rect">
            <a:avLst/>
          </a:prstGeom>
          <a:noFill/>
        </p:spPr>
        <p:txBody>
          <a:bodyPr wrap="square" rtlCol="0">
            <a:spAutoFit/>
          </a:bodyPr>
          <a:lstStyle/>
          <a:p>
            <a:r>
              <a:rPr lang="en-IN" b="1" dirty="0"/>
              <a:t>Presented by:-</a:t>
            </a:r>
          </a:p>
        </p:txBody>
      </p:sp>
      <p:sp>
        <p:nvSpPr>
          <p:cNvPr id="17" name="TextBox 16">
            <a:extLst>
              <a:ext uri="{FF2B5EF4-FFF2-40B4-BE49-F238E27FC236}">
                <a16:creationId xmlns:a16="http://schemas.microsoft.com/office/drawing/2014/main" id="{FA68720D-C8C3-D7C1-128C-2EF06427A2B6}"/>
              </a:ext>
            </a:extLst>
          </p:cNvPr>
          <p:cNvSpPr txBox="1"/>
          <p:nvPr/>
        </p:nvSpPr>
        <p:spPr>
          <a:xfrm>
            <a:off x="3810000" y="1676400"/>
            <a:ext cx="184731" cy="369332"/>
          </a:xfrm>
          <a:prstGeom prst="rect">
            <a:avLst/>
          </a:prstGeom>
          <a:noFill/>
        </p:spPr>
        <p:txBody>
          <a:bodyPr wrap="none" rtlCol="0">
            <a:spAutoFit/>
          </a:bodyPr>
          <a:lstStyle/>
          <a:p>
            <a:endParaRPr lang="en-IN" dirty="0"/>
          </a:p>
        </p:txBody>
      </p:sp>
      <p:sp>
        <p:nvSpPr>
          <p:cNvPr id="4" name="TextBox 3">
            <a:extLst>
              <a:ext uri="{FF2B5EF4-FFF2-40B4-BE49-F238E27FC236}">
                <a16:creationId xmlns:a16="http://schemas.microsoft.com/office/drawing/2014/main" id="{43C70EBF-411F-CE67-4F23-0A7B58A8CB20}"/>
              </a:ext>
            </a:extLst>
          </p:cNvPr>
          <p:cNvSpPr txBox="1"/>
          <p:nvPr/>
        </p:nvSpPr>
        <p:spPr>
          <a:xfrm>
            <a:off x="2346383" y="4614645"/>
            <a:ext cx="2450607" cy="1200329"/>
          </a:xfrm>
          <a:prstGeom prst="rect">
            <a:avLst/>
          </a:prstGeom>
          <a:noFill/>
        </p:spPr>
        <p:txBody>
          <a:bodyPr wrap="none" rtlCol="0">
            <a:spAutoFit/>
          </a:bodyPr>
          <a:lstStyle/>
          <a:p>
            <a:r>
              <a:rPr lang="en-IN" dirty="0"/>
              <a:t>Name - </a:t>
            </a:r>
            <a:r>
              <a:rPr lang="en-IN" dirty="0" err="1"/>
              <a:t>Bajrangi</a:t>
            </a:r>
            <a:r>
              <a:rPr lang="en-IN" dirty="0"/>
              <a:t> Kumar</a:t>
            </a:r>
          </a:p>
          <a:p>
            <a:r>
              <a:rPr lang="en-IN" dirty="0"/>
              <a:t>Reg. No. - 3502110512</a:t>
            </a:r>
          </a:p>
          <a:p>
            <a:r>
              <a:rPr lang="en-IN" dirty="0"/>
              <a:t>Branch - CSE</a:t>
            </a:r>
          </a:p>
          <a:p>
            <a:r>
              <a:rPr lang="en-IN" dirty="0"/>
              <a:t>College - AVIT , Chennai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057400"/>
            <a:ext cx="6975475" cy="2506345"/>
          </a:xfrm>
          <a:prstGeom prst="rect">
            <a:avLst/>
          </a:prstGeom>
          <a:noFill/>
        </p:spPr>
        <p:txBody>
          <a:bodyPr wrap="square">
            <a:noAutofit/>
          </a:bodyPr>
          <a:lstStyle/>
          <a:p>
            <a:endParaRPr lang="en-US" sz="2000" dirty="0"/>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10</a:t>
            </a:fld>
            <a:endParaRPr lang="en-US" altLang="en-US" sz="1400" dirty="0">
              <a:solidFill>
                <a:srgbClr val="0039A6"/>
              </a:solidFill>
              <a:latin typeface="Myriad Web Pro" charset="0"/>
            </a:endParaRPr>
          </a:p>
        </p:txBody>
      </p:sp>
      <p:pic>
        <p:nvPicPr>
          <p:cNvPr id="6" name="Picture 5">
            <a:extLst>
              <a:ext uri="{FF2B5EF4-FFF2-40B4-BE49-F238E27FC236}">
                <a16:creationId xmlns:a16="http://schemas.microsoft.com/office/drawing/2014/main" id="{C570EAB2-45DE-0484-9ED5-ED4E56CD4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48944"/>
            <a:ext cx="8991601" cy="589521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Content Placeholder 2"/>
          <p:cNvSpPr txBox="1"/>
          <p:nvPr/>
        </p:nvSpPr>
        <p:spPr bwMode="auto">
          <a:xfrm>
            <a:off x="533400" y="1371600"/>
            <a:ext cx="8032842" cy="478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endParaRPr lang="en-IN" sz="2000" b="1" dirty="0"/>
          </a:p>
          <a:p>
            <a:pPr marL="0" indent="0" algn="just">
              <a:buNone/>
            </a:pPr>
            <a:r>
              <a:rPr lang="en-US" sz="1800" b="1" dirty="0"/>
              <a:t>Introduction to the Problem:</a:t>
            </a:r>
            <a:endParaRPr lang="en-US" sz="1800" dirty="0"/>
          </a:p>
          <a:p>
            <a:pPr algn="just">
              <a:buFont typeface="Arial" panose="020B0604020202020204" pitchFamily="34" charset="0"/>
              <a:buChar char="•"/>
            </a:pPr>
            <a:r>
              <a:rPr lang="en-US" sz="1600" b="0" i="0" dirty="0">
                <a:solidFill>
                  <a:srgbClr val="1C1C1C"/>
                </a:solidFill>
                <a:effectLst/>
                <a:highlight>
                  <a:srgbClr val="FFFFFF"/>
                </a:highlight>
                <a:latin typeface="+mn-lt"/>
              </a:rPr>
              <a:t>Intel's Core processors have been reviewed by numerous users and experts. </a:t>
            </a:r>
            <a:endParaRPr lang="en-US" sz="1600" dirty="0">
              <a:solidFill>
                <a:srgbClr val="1C1C1C"/>
              </a:solidFill>
              <a:highlight>
                <a:srgbClr val="FFFFFF"/>
              </a:highlight>
              <a:latin typeface="+mn-lt"/>
            </a:endParaRPr>
          </a:p>
          <a:p>
            <a:pPr algn="just">
              <a:buFont typeface="Arial" panose="020B0604020202020204" pitchFamily="34" charset="0"/>
              <a:buChar char="•"/>
            </a:pPr>
            <a:r>
              <a:rPr lang="en-US" sz="1600" b="0" i="0" dirty="0">
                <a:solidFill>
                  <a:srgbClr val="1C1C1C"/>
                </a:solidFill>
                <a:effectLst/>
                <a:highlight>
                  <a:srgbClr val="FFFFFF"/>
                </a:highlight>
                <a:latin typeface="+mn-lt"/>
              </a:rPr>
              <a:t>These reviews are scattered across various platforms such as Amazon, Flipkart, and specialized tech websites.</a:t>
            </a:r>
          </a:p>
          <a:p>
            <a:pPr algn="just">
              <a:buFont typeface="Arial" panose="020B0604020202020204" pitchFamily="34" charset="0"/>
              <a:buChar char="•"/>
            </a:pPr>
            <a:endParaRPr lang="en-US" sz="1600" dirty="0">
              <a:latin typeface="+mn-lt"/>
            </a:endParaRPr>
          </a:p>
          <a:p>
            <a:pPr marL="0" indent="0" algn="just">
              <a:buNone/>
            </a:pPr>
            <a:r>
              <a:rPr lang="en-US" sz="1800" b="1" dirty="0"/>
              <a:t>Challenges:</a:t>
            </a:r>
            <a:endParaRPr lang="en-US" sz="1800" dirty="0"/>
          </a:p>
          <a:p>
            <a:pPr algn="just">
              <a:buFont typeface="Arial" panose="020B0604020202020204" pitchFamily="34" charset="0"/>
              <a:buChar char="•"/>
            </a:pPr>
            <a:r>
              <a:rPr lang="en-US" sz="1600" b="0" i="0" dirty="0">
                <a:solidFill>
                  <a:srgbClr val="1C1C1C"/>
                </a:solidFill>
                <a:effectLst/>
                <a:highlight>
                  <a:srgbClr val="FFFFFF"/>
                </a:highlight>
                <a:latin typeface="+mn-lt"/>
              </a:rPr>
              <a:t>Manually reading and analyzing all reviews is challenging and time-consuming. </a:t>
            </a:r>
            <a:endParaRPr lang="en-US" sz="1600" dirty="0">
              <a:solidFill>
                <a:srgbClr val="1C1C1C"/>
              </a:solidFill>
              <a:highlight>
                <a:srgbClr val="FFFFFF"/>
              </a:highlight>
              <a:latin typeface="+mn-lt"/>
            </a:endParaRPr>
          </a:p>
          <a:p>
            <a:pPr algn="just">
              <a:buFont typeface="Arial" panose="020B0604020202020204" pitchFamily="34" charset="0"/>
              <a:buChar char="•"/>
            </a:pPr>
            <a:r>
              <a:rPr lang="en-US" sz="1600" b="0" i="0" dirty="0">
                <a:solidFill>
                  <a:srgbClr val="1C1C1C"/>
                </a:solidFill>
                <a:effectLst/>
                <a:highlight>
                  <a:srgbClr val="FFFFFF"/>
                </a:highlight>
                <a:latin typeface="+mn-lt"/>
              </a:rPr>
              <a:t>Hence, there is a need to automatically determine if reviews are positive, negative, or neutral</a:t>
            </a:r>
            <a:r>
              <a:rPr lang="en-US" sz="1050" b="0" i="0" dirty="0">
                <a:solidFill>
                  <a:srgbClr val="1C1C1C"/>
                </a:solidFill>
                <a:effectLst/>
                <a:highlight>
                  <a:srgbClr val="FFFFFF"/>
                </a:highlight>
                <a:latin typeface="Inter"/>
              </a:rPr>
              <a:t>.</a:t>
            </a:r>
          </a:p>
          <a:p>
            <a:pPr algn="just">
              <a:buFont typeface="Arial" panose="020B0604020202020204" pitchFamily="34" charset="0"/>
              <a:buChar char="•"/>
            </a:pPr>
            <a:endParaRPr lang="en-US" sz="1050" b="0" i="0" dirty="0">
              <a:solidFill>
                <a:srgbClr val="1C1C1C"/>
              </a:solidFill>
              <a:effectLst/>
              <a:highlight>
                <a:srgbClr val="FFFFFF"/>
              </a:highlight>
              <a:latin typeface="Inter"/>
            </a:endParaRPr>
          </a:p>
          <a:p>
            <a:pPr marL="0" indent="0" algn="just">
              <a:buNone/>
            </a:pPr>
            <a:r>
              <a:rPr lang="en-US" sz="1800" b="1" dirty="0"/>
              <a:t>Goals:</a:t>
            </a:r>
            <a:endParaRPr lang="en-US" sz="1800" dirty="0"/>
          </a:p>
          <a:p>
            <a:pPr algn="just">
              <a:buFont typeface="Arial" panose="020B0604020202020204" pitchFamily="34" charset="0"/>
              <a:buChar char="•"/>
            </a:pPr>
            <a:r>
              <a:rPr lang="en-US" sz="1600" b="0" i="0" dirty="0">
                <a:solidFill>
                  <a:srgbClr val="1C1C1C"/>
                </a:solidFill>
                <a:effectLst/>
                <a:highlight>
                  <a:srgbClr val="FFFFFF"/>
                </a:highlight>
                <a:latin typeface="+mn-lt"/>
              </a:rPr>
              <a:t>Develop a model to automatically analyze review sentiments.</a:t>
            </a:r>
          </a:p>
          <a:p>
            <a:pPr algn="just">
              <a:buFont typeface="Arial" panose="020B0604020202020204" pitchFamily="34" charset="0"/>
              <a:buChar char="•"/>
            </a:pPr>
            <a:r>
              <a:rPr lang="en-US" sz="1600" b="0" i="0" dirty="0">
                <a:solidFill>
                  <a:srgbClr val="1C1C1C"/>
                </a:solidFill>
                <a:effectLst/>
                <a:highlight>
                  <a:srgbClr val="FFFFFF"/>
                </a:highlight>
                <a:latin typeface="+mn-lt"/>
              </a:rPr>
              <a:t>Identify common themes and issues from the reviews. </a:t>
            </a:r>
          </a:p>
          <a:p>
            <a:pPr algn="just">
              <a:buFont typeface="Arial" panose="020B0604020202020204" pitchFamily="34" charset="0"/>
              <a:buChar char="•"/>
            </a:pPr>
            <a:r>
              <a:rPr lang="en-US" sz="1600" b="0" i="0" dirty="0">
                <a:solidFill>
                  <a:srgbClr val="1C1C1C"/>
                </a:solidFill>
                <a:effectLst/>
                <a:highlight>
                  <a:srgbClr val="FFFFFF"/>
                </a:highlight>
                <a:latin typeface="+mn-lt"/>
              </a:rPr>
              <a:t>Utilize insights to enhance Intel products and marketing strategies</a:t>
            </a:r>
            <a:r>
              <a:rPr lang="en-US" sz="1050" b="0" i="0" dirty="0">
                <a:solidFill>
                  <a:srgbClr val="1C1C1C"/>
                </a:solidFill>
                <a:effectLst/>
                <a:highlight>
                  <a:srgbClr val="FFFFFF"/>
                </a:highlight>
                <a:latin typeface="Inter"/>
              </a:rPr>
              <a:t>.</a:t>
            </a:r>
            <a:endParaRPr lang="en-US" altLang="en-IN" sz="2000" b="1" dirty="0"/>
          </a:p>
        </p:txBody>
      </p:sp>
      <p:sp>
        <p:nvSpPr>
          <p:cNvPr id="71686" name="Slide Number Placeholder 1"/>
          <p:cNvSpPr txBox="1"/>
          <p:nvPr/>
        </p:nvSpPr>
        <p:spPr bwMode="auto">
          <a:xfrm>
            <a:off x="8153400" y="5791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t>2</a:t>
            </a:fld>
            <a:endParaRPr lang="en-US" altLang="en-US" sz="1400" dirty="0">
              <a:solidFill>
                <a:srgbClr val="0039A6"/>
              </a:solidFill>
              <a:latin typeface="Myriad Web Pro" charset="0"/>
            </a:endParaRPr>
          </a:p>
        </p:txBody>
      </p:sp>
      <p:pic>
        <p:nvPicPr>
          <p:cNvPr id="3" name="Picture 2">
            <a:extLst>
              <a:ext uri="{FF2B5EF4-FFF2-40B4-BE49-F238E27FC236}">
                <a16:creationId xmlns:a16="http://schemas.microsoft.com/office/drawing/2014/main" id="{E15F2067-17E7-87B6-DA8B-2654A42508C9}"/>
              </a:ext>
            </a:extLst>
          </p:cNvPr>
          <p:cNvPicPr>
            <a:picLocks noChangeAspect="1"/>
          </p:cNvPicPr>
          <p:nvPr/>
        </p:nvPicPr>
        <p:blipFill>
          <a:blip r:embed="rId3"/>
          <a:stretch>
            <a:fillRect/>
          </a:stretch>
        </p:blipFill>
        <p:spPr>
          <a:xfrm>
            <a:off x="8566242" y="2590801"/>
            <a:ext cx="3370065" cy="2352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05F22CCA-615A-D4DC-1B8E-A71CDE1A885E}"/>
              </a:ext>
            </a:extLst>
          </p:cNvPr>
          <p:cNvSpPr/>
          <p:nvPr/>
        </p:nvSpPr>
        <p:spPr>
          <a:xfrm>
            <a:off x="3581400" y="551824"/>
            <a:ext cx="5251887" cy="830997"/>
          </a:xfrm>
          <a:prstGeom prst="rect">
            <a:avLst/>
          </a:prstGeom>
          <a:noFill/>
        </p:spPr>
        <p:txBody>
          <a:bodyPr wrap="none" lIns="91440" tIns="45720" rIns="91440" bIns="45720">
            <a:spAutoFit/>
          </a:bodyPr>
          <a:lstStyle/>
          <a:p>
            <a:pPr algn="ctr"/>
            <a:r>
              <a:rPr lang="en-US" alt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Problem Statement</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Content Placeholder 2"/>
          <p:cNvSpPr txBox="1"/>
          <p:nvPr/>
        </p:nvSpPr>
        <p:spPr bwMode="auto">
          <a:xfrm>
            <a:off x="609601" y="4419601"/>
            <a:ext cx="4038599"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endParaRPr lang="en-IN" sz="2400" dirty="0"/>
          </a:p>
          <a:p>
            <a:pPr marL="0" indent="0">
              <a:buNone/>
            </a:pPr>
            <a:endParaRPr lang="en-IN" sz="2400" dirty="0"/>
          </a:p>
        </p:txBody>
      </p:sp>
      <p:sp>
        <p:nvSpPr>
          <p:cNvPr id="71686" name="Slide Number Placeholder 1"/>
          <p:cNvSpPr txBox="1"/>
          <p:nvPr/>
        </p:nvSpPr>
        <p:spPr bwMode="auto">
          <a:xfrm>
            <a:off x="8153400" y="5791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t>3</a:t>
            </a:fld>
            <a:endParaRPr lang="en-US" altLang="en-US" sz="1400" dirty="0">
              <a:solidFill>
                <a:srgbClr val="0039A6"/>
              </a:solidFill>
              <a:latin typeface="Myriad Web Pro" charset="0"/>
            </a:endParaRPr>
          </a:p>
        </p:txBody>
      </p:sp>
      <p:sp>
        <p:nvSpPr>
          <p:cNvPr id="4" name="Rectangle 2">
            <a:extLst>
              <a:ext uri="{FF2B5EF4-FFF2-40B4-BE49-F238E27FC236}">
                <a16:creationId xmlns:a16="http://schemas.microsoft.com/office/drawing/2014/main" id="{213233A1-5C55-F91F-A8A8-4751CE19C184}"/>
              </a:ext>
            </a:extLst>
          </p:cNvPr>
          <p:cNvSpPr>
            <a:spLocks noChangeArrowheads="1"/>
          </p:cNvSpPr>
          <p:nvPr/>
        </p:nvSpPr>
        <p:spPr bwMode="auto">
          <a:xfrm>
            <a:off x="228600" y="2039036"/>
            <a:ext cx="11963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FontTx/>
              <a:buChar char="•"/>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8A0EE2ED-E7E4-9920-0AE3-D3F608CA36C9}"/>
              </a:ext>
            </a:extLst>
          </p:cNvPr>
          <p:cNvSpPr>
            <a:spLocks noChangeArrowheads="1"/>
          </p:cNvSpPr>
          <p:nvPr/>
        </p:nvSpPr>
        <p:spPr bwMode="auto">
          <a:xfrm>
            <a:off x="609600" y="1752600"/>
            <a:ext cx="1082039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Data Collection: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Web Scraping: Gathering reviews from platforms like Amazon, Flipkart, and tech websites using web scraping techniques and tools like </a:t>
            </a:r>
            <a:r>
              <a:rPr kumimoji="0" lang="en-US" altLang="en-US" sz="1600" i="0" u="none" strike="noStrike" cap="none" normalizeH="0" baseline="0" dirty="0" err="1">
                <a:ln>
                  <a:noFill/>
                </a:ln>
                <a:solidFill>
                  <a:schemeClr val="tx1"/>
                </a:solidFill>
                <a:effectLst/>
                <a:latin typeface="+mn-lt"/>
              </a:rPr>
              <a:t>BeautifulSoup</a:t>
            </a:r>
            <a:r>
              <a:rPr kumimoji="0" lang="en-US" altLang="en-US" sz="1600" i="0" u="none" strike="noStrike" cap="none" normalizeH="0" baseline="0" dirty="0">
                <a:ln>
                  <a:noFill/>
                </a:ln>
                <a:solidFill>
                  <a:schemeClr val="tx1"/>
                </a:solidFill>
                <a:effectLst/>
                <a:latin typeface="+mn-lt"/>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Data Preprocessing: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Text Cleaning: Removing HTML tags, special characters, punctuation, and unnecessary whitespace from the extracted reviews.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Tokenization: Splitting the cleaned text into tokens (words or phrases) for further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Sentiment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Sentiment Classification: Training a machine learning model (e.g., Logistic Regression, LSTM) to classify reviews into positive, negative, or neutral sentiments.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Feature Engineering: Using techniques like TF-IDF to represent text data numerically while considering the importance of words in documents.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Model Evaluation and Selection: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Split Data: Dividing the dataset into training and testing sets to train the model and assess its performance using metrics like accuracy, precision, recall, and F1-score.</a:t>
            </a:r>
          </a:p>
        </p:txBody>
      </p:sp>
      <p:sp>
        <p:nvSpPr>
          <p:cNvPr id="2" name="Rectangle 1">
            <a:extLst>
              <a:ext uri="{FF2B5EF4-FFF2-40B4-BE49-F238E27FC236}">
                <a16:creationId xmlns:a16="http://schemas.microsoft.com/office/drawing/2014/main" id="{CC2AFEA8-ACAA-4CBA-6D57-ED864214EF7F}"/>
              </a:ext>
            </a:extLst>
          </p:cNvPr>
          <p:cNvSpPr/>
          <p:nvPr/>
        </p:nvSpPr>
        <p:spPr>
          <a:xfrm>
            <a:off x="3680601" y="616802"/>
            <a:ext cx="5059398" cy="830997"/>
          </a:xfrm>
          <a:prstGeom prst="rect">
            <a:avLst/>
          </a:prstGeom>
          <a:noFill/>
        </p:spPr>
        <p:txBody>
          <a:bodyPr wrap="none" lIns="91440" tIns="45720" rIns="91440" bIns="45720">
            <a:spAutoFit/>
          </a:bodyPr>
          <a:lstStyle/>
          <a:p>
            <a:pPr algn="ctr"/>
            <a:r>
              <a:rPr lang="en-US" alt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Solution Overview</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86D207D-9E64-417F-AA84-D9CB1A523B53}" type="slidenum">
              <a:rPr lang="en-US" altLang="en-US" smtClean="0"/>
              <a:t>4</a:t>
            </a:fld>
            <a:endParaRPr lang="en-US" altLang="en-US" dirty="0"/>
          </a:p>
        </p:txBody>
      </p:sp>
      <p:sp>
        <p:nvSpPr>
          <p:cNvPr id="7" name="Rectangle 1">
            <a:extLst>
              <a:ext uri="{FF2B5EF4-FFF2-40B4-BE49-F238E27FC236}">
                <a16:creationId xmlns:a16="http://schemas.microsoft.com/office/drawing/2014/main" id="{19F6A0BB-DBD1-672D-5496-F1611BCBEB2F}"/>
              </a:ext>
            </a:extLst>
          </p:cNvPr>
          <p:cNvSpPr>
            <a:spLocks noChangeArrowheads="1"/>
          </p:cNvSpPr>
          <p:nvPr/>
        </p:nvSpPr>
        <p:spPr bwMode="auto">
          <a:xfrm>
            <a:off x="457200" y="1871811"/>
            <a:ext cx="6172200"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Insight Generation: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n-lt"/>
              </a:rPr>
              <a:t> </a:t>
            </a:r>
            <a:r>
              <a:rPr lang="en-US" sz="1600" b="0" i="0" dirty="0">
                <a:solidFill>
                  <a:srgbClr val="1C1C1C"/>
                </a:solidFill>
                <a:effectLst/>
                <a:highlight>
                  <a:srgbClr val="FFFFFF"/>
                </a:highlight>
                <a:latin typeface="+mn-lt"/>
              </a:rPr>
              <a:t>Identify common topics in reviews such as performance, price, and usability to understand what customers care about the most</a:t>
            </a:r>
            <a:r>
              <a:rPr lang="en-US" b="0" i="0" dirty="0">
                <a:solidFill>
                  <a:srgbClr val="1C1C1C"/>
                </a:solidFill>
                <a:effectLst/>
                <a:highlight>
                  <a:srgbClr val="FFFFFF"/>
                </a:highlight>
                <a:latin typeface="Inter"/>
              </a:rPr>
              <a:t>.</a:t>
            </a:r>
          </a:p>
          <a:p>
            <a:pPr marL="0" marR="0" lvl="0" indent="0" algn="l" defTabSz="914400" rtl="0" eaLnBrk="0" fontAlgn="base" latinLnBrk="0" hangingPunct="0">
              <a:lnSpc>
                <a:spcPct val="100000"/>
              </a:lnSpc>
              <a:spcBef>
                <a:spcPct val="0"/>
              </a:spcBef>
              <a:spcAft>
                <a:spcPct val="0"/>
              </a:spcAft>
              <a:buClrTx/>
              <a:buSzTx/>
              <a:tabLst/>
            </a:pPr>
            <a:endParaRPr lang="en-US" b="0" i="0" dirty="0">
              <a:solidFill>
                <a:srgbClr val="1C1C1C"/>
              </a:solidFill>
              <a:effectLst/>
              <a:highlight>
                <a:srgbClr val="FFFFFF"/>
              </a:highlight>
              <a:latin typeface="Inter"/>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Visualization: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n-lt"/>
              </a:rPr>
              <a:t>Create simple charts or word clouds to visualize the most frequent positive and negative sentiments.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Actionable Insights:</a:t>
            </a: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600" b="0" i="0" dirty="0">
                <a:solidFill>
                  <a:srgbClr val="1C1C1C"/>
                </a:solidFill>
                <a:effectLst/>
                <a:highlight>
                  <a:srgbClr val="FFFFFF"/>
                </a:highlight>
                <a:cs typeface="Calibri" panose="020F0502020204030204" pitchFamily="34" charset="0"/>
              </a:rPr>
              <a:t>Utilize these insights to enhance Intel's products and marketing strategies based on customer feedback.</a:t>
            </a:r>
          </a:p>
          <a:p>
            <a:pPr marL="0" marR="0" lvl="0" indent="0" algn="l" defTabSz="914400" rtl="0" eaLnBrk="0" fontAlgn="base" latinLnBrk="0" hangingPunct="0">
              <a:lnSpc>
                <a:spcPct val="100000"/>
              </a:lnSpc>
              <a:spcBef>
                <a:spcPct val="0"/>
              </a:spcBef>
              <a:spcAft>
                <a:spcPct val="0"/>
              </a:spcAft>
              <a:buClrTx/>
              <a:buSzTx/>
              <a:tabLst/>
            </a:pPr>
            <a:endParaRPr lang="en-US" sz="1600" b="0" i="0" dirty="0">
              <a:solidFill>
                <a:srgbClr val="1C1C1C"/>
              </a:solidFill>
              <a:effectLst/>
              <a:highlight>
                <a:srgbClr val="FFFFFF"/>
              </a:highlight>
              <a:cs typeface="Calibri" panose="020F0502020204030204" pitchFamily="34" charset="0"/>
            </a:endParaRPr>
          </a:p>
          <a:p>
            <a:pPr marL="742950" lvl="1" indent="-285750" algn="just">
              <a:buFont typeface="Wingdings" panose="05000000000000000000" pitchFamily="2" charset="2"/>
              <a:buChar char="v"/>
            </a:pPr>
            <a:r>
              <a:rPr lang="en-US" sz="1600" b="0" i="0" dirty="0">
                <a:solidFill>
                  <a:srgbClr val="1C1C1C"/>
                </a:solidFill>
                <a:effectLst/>
                <a:highlight>
                  <a:srgbClr val="FFFFFF"/>
                </a:highlight>
                <a:cs typeface="Calibri" panose="020F0502020204030204" pitchFamily="34" charset="0"/>
              </a:rPr>
              <a:t>Efficient Data Collection: Automate gathering reviews from multiple platforms. </a:t>
            </a:r>
          </a:p>
          <a:p>
            <a:pPr marL="742950" lvl="1" indent="-285750" algn="just">
              <a:buFont typeface="Wingdings" panose="05000000000000000000" pitchFamily="2" charset="2"/>
              <a:buChar char="v"/>
            </a:pPr>
            <a:r>
              <a:rPr lang="en-US" sz="1600" b="0" i="0" dirty="0">
                <a:solidFill>
                  <a:srgbClr val="1C1C1C"/>
                </a:solidFill>
                <a:effectLst/>
                <a:highlight>
                  <a:srgbClr val="FFFFFF"/>
                </a:highlight>
                <a:cs typeface="Calibri" panose="020F0502020204030204" pitchFamily="34" charset="0"/>
              </a:rPr>
              <a:t>Clear Sentiment Analysis: Develop a straightforward model for categorizing sentiments."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u="none" strike="noStrike" cap="none" normalizeH="0" baseline="0" dirty="0">
              <a:ln>
                <a:noFill/>
              </a:ln>
              <a:solidFill>
                <a:srgbClr val="1C1C1C"/>
              </a:solidFill>
              <a:highlight>
                <a:srgbClr val="FFFFFF"/>
              </a:highlight>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cs typeface="Calibri" panose="020F0502020204030204" pitchFamily="34" charset="0"/>
            </a:endParaRPr>
          </a:p>
        </p:txBody>
      </p:sp>
      <p:pic>
        <p:nvPicPr>
          <p:cNvPr id="12" name="Picture 11">
            <a:extLst>
              <a:ext uri="{FF2B5EF4-FFF2-40B4-BE49-F238E27FC236}">
                <a16:creationId xmlns:a16="http://schemas.microsoft.com/office/drawing/2014/main" id="{1C13F01C-9DD6-F801-D3D9-17B2F47352AB}"/>
              </a:ext>
            </a:extLst>
          </p:cNvPr>
          <p:cNvPicPr>
            <a:picLocks noChangeAspect="1"/>
          </p:cNvPicPr>
          <p:nvPr/>
        </p:nvPicPr>
        <p:blipFill>
          <a:blip r:embed="rId2"/>
          <a:stretch>
            <a:fillRect/>
          </a:stretch>
        </p:blipFill>
        <p:spPr>
          <a:xfrm>
            <a:off x="8076509" y="1936253"/>
            <a:ext cx="3470673" cy="403859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00F55F29-136F-51E0-FF6C-9523BDDE029B}"/>
              </a:ext>
            </a:extLst>
          </p:cNvPr>
          <p:cNvSpPr/>
          <p:nvPr/>
        </p:nvSpPr>
        <p:spPr>
          <a:xfrm>
            <a:off x="3269882" y="-367451"/>
            <a:ext cx="5652235" cy="1569660"/>
          </a:xfrm>
          <a:prstGeom prst="rect">
            <a:avLst/>
          </a:prstGeom>
          <a:noFill/>
        </p:spPr>
        <p:txBody>
          <a:bodyPr wrap="square" lIns="91440" tIns="45720" rIns="91440" bIns="45720">
            <a:spAutoFit/>
          </a:bodyPr>
          <a:lstStyle/>
          <a:p>
            <a:pPr algn="ctr"/>
            <a:r>
              <a:rPr lang="en-IN" alt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                      Solution Overview</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600200" y="762001"/>
            <a:ext cx="8763000" cy="91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endParaRPr lang="en-IN" sz="3600" b="1" dirty="0">
              <a:solidFill>
                <a:srgbClr val="FF39A6"/>
              </a:solidFill>
              <a:latin typeface="Times New Roman" panose="02020603050405020304" pitchFamily="18" charset="0"/>
              <a:cs typeface="Times New Roman" panose="02020603050405020304" pitchFamily="18" charset="0"/>
              <a:sym typeface="+mn-ea"/>
            </a:endParaRPr>
          </a:p>
        </p:txBody>
      </p:sp>
      <p:sp>
        <p:nvSpPr>
          <p:cNvPr id="2" name="TextBox 1"/>
          <p:cNvSpPr txBox="1"/>
          <p:nvPr/>
        </p:nvSpPr>
        <p:spPr>
          <a:xfrm>
            <a:off x="241299" y="1752498"/>
            <a:ext cx="8509001" cy="3158490"/>
          </a:xfrm>
          <a:prstGeom prst="rect">
            <a:avLst/>
          </a:prstGeom>
          <a:noFill/>
        </p:spPr>
        <p:txBody>
          <a:bodyPr wrap="square">
            <a:noAutofit/>
          </a:bodyPr>
          <a:lstStyle/>
          <a:p>
            <a:pPr algn="just"/>
            <a:endParaRPr lang="en-US" sz="3000" dirty="0"/>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5</a:t>
            </a:fld>
            <a:endParaRPr lang="en-US" altLang="en-US" sz="1400" dirty="0">
              <a:solidFill>
                <a:srgbClr val="0039A6"/>
              </a:solidFill>
              <a:latin typeface="Myriad Web Pro" charset="0"/>
            </a:endParaRPr>
          </a:p>
        </p:txBody>
      </p:sp>
      <p:pic>
        <p:nvPicPr>
          <p:cNvPr id="6" name="Picture 5">
            <a:extLst>
              <a:ext uri="{FF2B5EF4-FFF2-40B4-BE49-F238E27FC236}">
                <a16:creationId xmlns:a16="http://schemas.microsoft.com/office/drawing/2014/main" id="{65611BD2-B789-3801-3755-1B32F157E909}"/>
              </a:ext>
            </a:extLst>
          </p:cNvPr>
          <p:cNvPicPr>
            <a:picLocks noChangeAspect="1"/>
          </p:cNvPicPr>
          <p:nvPr/>
        </p:nvPicPr>
        <p:blipFill>
          <a:blip r:embed="rId3"/>
          <a:stretch>
            <a:fillRect/>
          </a:stretch>
        </p:blipFill>
        <p:spPr>
          <a:xfrm>
            <a:off x="6870701" y="2126202"/>
            <a:ext cx="4343400" cy="3946524"/>
          </a:xfrm>
          <a:prstGeom prst="rect">
            <a:avLst/>
          </a:prstGeom>
        </p:spPr>
      </p:pic>
      <p:sp>
        <p:nvSpPr>
          <p:cNvPr id="8" name="Rectangle 4">
            <a:extLst>
              <a:ext uri="{FF2B5EF4-FFF2-40B4-BE49-F238E27FC236}">
                <a16:creationId xmlns:a16="http://schemas.microsoft.com/office/drawing/2014/main" id="{4AB2F8B0-FED5-FC36-C896-33B1C89A7027}"/>
              </a:ext>
            </a:extLst>
          </p:cNvPr>
          <p:cNvSpPr>
            <a:spLocks noChangeArrowheads="1"/>
          </p:cNvSpPr>
          <p:nvPr/>
        </p:nvSpPr>
        <p:spPr bwMode="auto">
          <a:xfrm>
            <a:off x="684320" y="2254340"/>
            <a:ext cx="579268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rPr>
              <a:t>Aggregating reviews from </a:t>
            </a:r>
            <a:r>
              <a:rPr lang="en-US" sz="1600" dirty="0">
                <a:latin typeface="+mn-lt"/>
              </a:rPr>
              <a:t>platforms like Amazon, Flipkart, and tech websites.</a:t>
            </a:r>
            <a:endParaRPr kumimoji="0" lang="en-US" altLang="en-US"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b="0" i="0" dirty="0">
                <a:solidFill>
                  <a:srgbClr val="1C1C1C"/>
                </a:solidFill>
                <a:effectLst/>
                <a:highlight>
                  <a:srgbClr val="FFFFFF"/>
                </a:highlight>
                <a:latin typeface="+mn-lt"/>
              </a:rPr>
              <a:t>Clean and preprocess the gathered data to prepare it for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latin typeface="+mn-lt"/>
              </a:rPr>
              <a:t>Apply state-of-the-art NLP algorithms for accurate sentiment analysis.</a:t>
            </a:r>
            <a:endParaRPr kumimoji="0" lang="en-US" altLang="en-US" sz="1600" b="0" i="0" u="none" strike="noStrike" cap="none" normalizeH="0" baseline="0" dirty="0">
              <a:ln>
                <a:noFill/>
              </a:ln>
              <a:solidFill>
                <a:schemeClr val="tx1"/>
              </a:solidFill>
              <a:effectLst/>
              <a:latin typeface="+mn-lt"/>
            </a:endParaRPr>
          </a:p>
          <a:p>
            <a:pPr marL="1657350" lvl="3" indent="-285750" algn="just">
              <a:buFont typeface="Wingdings" panose="05000000000000000000" pitchFamily="2" charset="2"/>
              <a:buChar char="v"/>
            </a:pPr>
            <a:r>
              <a:rPr lang="en-IN" sz="1600" dirty="0">
                <a:latin typeface="+mn-lt"/>
              </a:rPr>
              <a:t>Feature Extraction</a:t>
            </a:r>
            <a:endParaRPr lang="en-US" sz="1600" dirty="0">
              <a:latin typeface="+mn-lt"/>
            </a:endParaRPr>
          </a:p>
          <a:p>
            <a:pPr marL="1657350" lvl="3" indent="-285750" algn="just">
              <a:buFont typeface="Wingdings" panose="05000000000000000000" pitchFamily="2" charset="2"/>
              <a:buChar char="v"/>
            </a:pPr>
            <a:r>
              <a:rPr lang="en-IN" sz="1600" dirty="0">
                <a:latin typeface="+mn-lt"/>
              </a:rPr>
              <a:t>Sentiment Classification</a:t>
            </a:r>
            <a:endParaRPr kumimoji="0" lang="en-US" altLang="en-US"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rPr>
              <a:t>Incorporating analysis results into dashboards and reports.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latin typeface="+mn-lt"/>
              </a:rPr>
              <a:t>Use ongoing feedback to refine the model and adapt to evolving customer sentiments.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rPr>
              <a:t>Continuously improve the sentiment analysis model based on new data and feedback.</a:t>
            </a:r>
          </a:p>
        </p:txBody>
      </p:sp>
      <p:sp>
        <p:nvSpPr>
          <p:cNvPr id="3" name="Rectangle 2">
            <a:extLst>
              <a:ext uri="{FF2B5EF4-FFF2-40B4-BE49-F238E27FC236}">
                <a16:creationId xmlns:a16="http://schemas.microsoft.com/office/drawing/2014/main" id="{5E66C272-632B-4789-484E-85098170C1B2}"/>
              </a:ext>
            </a:extLst>
          </p:cNvPr>
          <p:cNvSpPr/>
          <p:nvPr/>
        </p:nvSpPr>
        <p:spPr>
          <a:xfrm>
            <a:off x="4495799" y="425785"/>
            <a:ext cx="3607205" cy="830997"/>
          </a:xfrm>
          <a:prstGeom prst="rect">
            <a:avLst/>
          </a:prstGeom>
          <a:noFill/>
        </p:spPr>
        <p:txBody>
          <a:bodyPr wrap="none" lIns="91440" tIns="45720" rIns="91440" bIns="45720">
            <a:spAutoFit/>
          </a:bodyPr>
          <a:lstStyle/>
          <a:p>
            <a:pPr algn="ctr"/>
            <a:r>
              <a:rPr 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Process Flow</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sym typeface="+mn-ea"/>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6</a:t>
            </a:fld>
            <a:endParaRPr lang="en-US" altLang="en-US" sz="1400" dirty="0">
              <a:solidFill>
                <a:srgbClr val="0039A6"/>
              </a:solidFill>
              <a:latin typeface="Myriad Web Pro" charset="0"/>
            </a:endParaRPr>
          </a:p>
        </p:txBody>
      </p:sp>
      <p:pic>
        <p:nvPicPr>
          <p:cNvPr id="6147" name="Picture 3" descr="The reality is the Intel’s problems are only going to get more challenging (REUTERS)">
            <a:extLst>
              <a:ext uri="{FF2B5EF4-FFF2-40B4-BE49-F238E27FC236}">
                <a16:creationId xmlns:a16="http://schemas.microsoft.com/office/drawing/2014/main" id="{6A97C44C-B240-15E3-BECE-571968A82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99" t="6298" r="45334" b="2053"/>
          <a:stretch/>
        </p:blipFill>
        <p:spPr bwMode="auto">
          <a:xfrm>
            <a:off x="8153400" y="2209800"/>
            <a:ext cx="3200400" cy="344201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0B1EE7-4F87-50FD-D9FB-79C9429C0E25}"/>
              </a:ext>
            </a:extLst>
          </p:cNvPr>
          <p:cNvSpPr txBox="1"/>
          <p:nvPr/>
        </p:nvSpPr>
        <p:spPr>
          <a:xfrm>
            <a:off x="647701" y="2064575"/>
            <a:ext cx="586740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mn-lt"/>
              </a:rPr>
              <a:t>Automatically identifies whether reviews are positive, negative, or neutral.</a:t>
            </a:r>
          </a:p>
          <a:p>
            <a:pPr marL="285750" indent="-285750" algn="just">
              <a:buFont typeface="Arial" panose="020B0604020202020204" pitchFamily="34" charset="0"/>
              <a:buChar char="•"/>
            </a:pPr>
            <a:r>
              <a:rPr lang="en-US" dirty="0">
                <a:latin typeface="+mn-lt"/>
              </a:rPr>
              <a:t>Identifies specific aspects of Intel products (like performance or price) mentioned in reviews and evaluates sentiment towards each aspect.</a:t>
            </a:r>
          </a:p>
          <a:p>
            <a:pPr marL="285750" indent="-285750" algn="just">
              <a:buFont typeface="Arial" panose="020B0604020202020204" pitchFamily="34" charset="0"/>
              <a:buChar char="•"/>
            </a:pPr>
            <a:r>
              <a:rPr lang="en-US" dirty="0">
                <a:latin typeface="+mn-lt"/>
              </a:rPr>
              <a:t>Summarizes overall sentiment trends and common themes from reviews to provide actionable insights.</a:t>
            </a:r>
          </a:p>
          <a:p>
            <a:pPr marL="285750" indent="-285750" algn="just">
              <a:buFont typeface="Arial" panose="020B0604020202020204" pitchFamily="34" charset="0"/>
              <a:buChar char="•"/>
            </a:pPr>
            <a:r>
              <a:rPr lang="en-US" dirty="0">
                <a:latin typeface="+mn-lt"/>
              </a:rPr>
              <a:t>Measures how accurately the sentiment analysis model classifies reviews.</a:t>
            </a:r>
          </a:p>
          <a:p>
            <a:pPr marL="285750" indent="-285750" algn="just">
              <a:buFont typeface="Arial" panose="020B0604020202020204" pitchFamily="34" charset="0"/>
              <a:buChar char="•"/>
            </a:pPr>
            <a:r>
              <a:rPr lang="en-US" b="0" i="0" dirty="0">
                <a:solidFill>
                  <a:srgbClr val="1C1C1C"/>
                </a:solidFill>
                <a:effectLst/>
                <a:highlight>
                  <a:srgbClr val="FFFFFF"/>
                </a:highlight>
                <a:latin typeface="+mn-lt"/>
              </a:rPr>
              <a:t>Presents findings visually to facilitate understanding of sentiment patterns and trends.</a:t>
            </a:r>
          </a:p>
          <a:p>
            <a:pPr marL="285750" indent="-285750" algn="just">
              <a:buFont typeface="Arial" panose="020B0604020202020204" pitchFamily="34" charset="0"/>
              <a:buChar char="•"/>
            </a:pPr>
            <a:r>
              <a:rPr lang="en-US" b="0" i="0" dirty="0">
                <a:solidFill>
                  <a:srgbClr val="1C1C1C"/>
                </a:solidFill>
                <a:effectLst/>
                <a:highlight>
                  <a:srgbClr val="FFFFFF"/>
                </a:highlight>
                <a:latin typeface="+mn-lt"/>
              </a:rPr>
              <a:t>Guides decisions on product improvements and marketing strategies based on customer feedback insights.</a:t>
            </a:r>
            <a:endParaRPr lang="en-US" dirty="0">
              <a:latin typeface="+mn-lt"/>
            </a:endParaRPr>
          </a:p>
        </p:txBody>
      </p:sp>
      <p:sp>
        <p:nvSpPr>
          <p:cNvPr id="2" name="Rectangle 1">
            <a:extLst>
              <a:ext uri="{FF2B5EF4-FFF2-40B4-BE49-F238E27FC236}">
                <a16:creationId xmlns:a16="http://schemas.microsoft.com/office/drawing/2014/main" id="{0DED39F5-DAF6-6801-114E-12F07098B348}"/>
              </a:ext>
            </a:extLst>
          </p:cNvPr>
          <p:cNvSpPr/>
          <p:nvPr/>
        </p:nvSpPr>
        <p:spPr>
          <a:xfrm>
            <a:off x="4187252" y="361442"/>
            <a:ext cx="4655697" cy="830997"/>
          </a:xfrm>
          <a:prstGeom prst="rect">
            <a:avLst/>
          </a:prstGeom>
          <a:noFill/>
        </p:spPr>
        <p:txBody>
          <a:bodyPr wrap="none" lIns="91440" tIns="45720" rIns="91440" bIns="45720">
            <a:spAutoFit/>
          </a:bodyPr>
          <a:lstStyle/>
          <a:p>
            <a:pPr algn="ctr"/>
            <a:r>
              <a:rPr 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Features Offered</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7</a:t>
            </a:fld>
            <a:endParaRPr lang="en-US" altLang="en-US" sz="1400" dirty="0">
              <a:solidFill>
                <a:srgbClr val="0039A6"/>
              </a:solidFill>
              <a:latin typeface="Myriad Web Pro" charset="0"/>
            </a:endParaRPr>
          </a:p>
        </p:txBody>
      </p:sp>
      <p:pic>
        <p:nvPicPr>
          <p:cNvPr id="6" name="Picture 5">
            <a:extLst>
              <a:ext uri="{FF2B5EF4-FFF2-40B4-BE49-F238E27FC236}">
                <a16:creationId xmlns:a16="http://schemas.microsoft.com/office/drawing/2014/main" id="{A5E1E9FA-9FFD-A927-CD2A-3A44B3753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626" y="1832803"/>
            <a:ext cx="8096250" cy="4364551"/>
          </a:xfrm>
          <a:prstGeom prst="rect">
            <a:avLst/>
          </a:prstGeom>
        </p:spPr>
      </p:pic>
      <p:sp>
        <p:nvSpPr>
          <p:cNvPr id="2" name="Rectangle 1">
            <a:extLst>
              <a:ext uri="{FF2B5EF4-FFF2-40B4-BE49-F238E27FC236}">
                <a16:creationId xmlns:a16="http://schemas.microsoft.com/office/drawing/2014/main" id="{4233DC90-CA9D-0DFB-D150-19FC8BBBF53B}"/>
              </a:ext>
            </a:extLst>
          </p:cNvPr>
          <p:cNvSpPr/>
          <p:nvPr/>
        </p:nvSpPr>
        <p:spPr>
          <a:xfrm>
            <a:off x="3429000" y="381000"/>
            <a:ext cx="6205673" cy="830997"/>
          </a:xfrm>
          <a:prstGeom prst="rect">
            <a:avLst/>
          </a:prstGeom>
          <a:noFill/>
        </p:spPr>
        <p:txBody>
          <a:bodyPr wrap="none" lIns="91440" tIns="45720" rIns="91440" bIns="45720">
            <a:spAutoFit/>
          </a:bodyPr>
          <a:lstStyle/>
          <a:p>
            <a:pPr algn="ctr"/>
            <a:r>
              <a:rPr 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Architectural Diagram</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1" y="1793240"/>
            <a:ext cx="6934199" cy="3464559"/>
          </a:xfrm>
          <a:prstGeom prst="rect">
            <a:avLst/>
          </a:prstGeom>
          <a:noFill/>
        </p:spPr>
        <p:txBody>
          <a:bodyPr wrap="square">
            <a:noAutofit/>
          </a:bodyPr>
          <a:lstStyle/>
          <a:p>
            <a:pPr marL="457200" indent="-457200">
              <a:buFont typeface="Wingdings" panose="05000000000000000000" charset="0"/>
              <a:buChar char="ü"/>
            </a:pPr>
            <a:endParaRPr lang="en-US" altLang="en-IN" sz="3000" dirty="0"/>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8</a:t>
            </a:fld>
            <a:endParaRPr lang="en-US" altLang="en-US" sz="1400" dirty="0">
              <a:solidFill>
                <a:srgbClr val="0039A6"/>
              </a:solidFill>
              <a:latin typeface="Myriad Web Pro" charset="0"/>
            </a:endParaRPr>
          </a:p>
        </p:txBody>
      </p:sp>
      <p:sp>
        <p:nvSpPr>
          <p:cNvPr id="4" name="Rectangle 1">
            <a:extLst>
              <a:ext uri="{FF2B5EF4-FFF2-40B4-BE49-F238E27FC236}">
                <a16:creationId xmlns:a16="http://schemas.microsoft.com/office/drawing/2014/main" id="{BE183F9C-A41F-7F67-FE6B-ACEC29C2825D}"/>
              </a:ext>
            </a:extLst>
          </p:cNvPr>
          <p:cNvSpPr>
            <a:spLocks noChangeArrowheads="1"/>
          </p:cNvSpPr>
          <p:nvPr/>
        </p:nvSpPr>
        <p:spPr bwMode="auto">
          <a:xfrm>
            <a:off x="1295400" y="2162890"/>
            <a:ext cx="5715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Web Scraping: </a:t>
            </a:r>
            <a:r>
              <a:rPr lang="en-IN" sz="1600" b="0" i="0" dirty="0" err="1">
                <a:solidFill>
                  <a:srgbClr val="1C1C1C"/>
                </a:solidFill>
                <a:effectLst/>
                <a:highlight>
                  <a:srgbClr val="FFFFFF"/>
                </a:highlight>
                <a:latin typeface="+mn-lt"/>
              </a:rPr>
              <a:t>BeautifulSoup</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Data Preprocessing: </a:t>
            </a:r>
            <a:r>
              <a:rPr lang="en-IN" sz="1600" b="0" i="0" dirty="0">
                <a:solidFill>
                  <a:srgbClr val="1C1C1C"/>
                </a:solidFill>
                <a:effectLst/>
                <a:highlight>
                  <a:srgbClr val="FFFFFF"/>
                </a:highlight>
                <a:latin typeface="+mn-lt"/>
              </a:rPr>
              <a:t>Python (Pandas, </a:t>
            </a:r>
            <a:r>
              <a:rPr lang="en-IN" sz="1600" b="0" i="0" dirty="0" err="1">
                <a:solidFill>
                  <a:srgbClr val="1C1C1C"/>
                </a:solidFill>
                <a:effectLst/>
                <a:highlight>
                  <a:srgbClr val="FFFFFF"/>
                </a:highlight>
                <a:latin typeface="+mn-lt"/>
              </a:rPr>
              <a:t>Numpy</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NLP: </a:t>
            </a:r>
            <a:r>
              <a:rPr lang="en-IN" sz="1600" b="0" i="0" dirty="0">
                <a:solidFill>
                  <a:srgbClr val="1C1C1C"/>
                </a:solidFill>
                <a:effectLst/>
                <a:highlight>
                  <a:srgbClr val="FFFFFF"/>
                </a:highlight>
                <a:latin typeface="+mn-lt"/>
              </a:rPr>
              <a:t>NLTK, </a:t>
            </a:r>
            <a:r>
              <a:rPr lang="en-IN" sz="1600" b="0" i="0" dirty="0" err="1">
                <a:solidFill>
                  <a:srgbClr val="1C1C1C"/>
                </a:solidFill>
                <a:effectLst/>
                <a:highlight>
                  <a:srgbClr val="FFFFFF"/>
                </a:highlight>
                <a:latin typeface="+mn-lt"/>
              </a:rPr>
              <a:t>SpaCy</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Feature Extraction: </a:t>
            </a:r>
            <a:r>
              <a:rPr lang="en-IN" sz="1600" b="0" i="0" dirty="0">
                <a:solidFill>
                  <a:srgbClr val="1C1C1C"/>
                </a:solidFill>
                <a:effectLst/>
                <a:highlight>
                  <a:srgbClr val="FFFFFF"/>
                </a:highlight>
                <a:latin typeface="+mn-lt"/>
              </a:rPr>
              <a:t>Scikit-learn </a:t>
            </a:r>
            <a:r>
              <a:rPr lang="en-IN" sz="1600" dirty="0">
                <a:latin typeface="+mn-lt"/>
              </a:rPr>
              <a:t>(TF-IDF Vectorizer, Count Vectorizer)</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Sentiment Analysis Models:</a:t>
            </a:r>
            <a:r>
              <a:rPr lang="en-IN" sz="1600" b="0" i="0" dirty="0">
                <a:solidFill>
                  <a:srgbClr val="1C1C1C"/>
                </a:solidFill>
                <a:effectLst/>
                <a:highlight>
                  <a:srgbClr val="FFFFFF"/>
                </a:highlight>
                <a:latin typeface="+mn-lt"/>
              </a:rPr>
              <a:t> Scikit-learn, TensorFlow</a:t>
            </a:r>
            <a:r>
              <a:rPr lang="en-IN" sz="1600" dirty="0">
                <a:latin typeface="+mn-lt"/>
              </a:rPr>
              <a:t>, </a:t>
            </a:r>
            <a:r>
              <a:rPr lang="en-IN" sz="1600" dirty="0" err="1">
                <a:latin typeface="+mn-lt"/>
              </a:rPr>
              <a:t>Keras</a:t>
            </a:r>
            <a:r>
              <a:rPr lang="en-IN" sz="1600" dirty="0">
                <a:latin typeface="+mn-lt"/>
              </a:rPr>
              <a:t>, </a:t>
            </a:r>
            <a:r>
              <a:rPr lang="en-IN" sz="1600" dirty="0" err="1">
                <a:latin typeface="+mn-lt"/>
              </a:rPr>
              <a:t>PyTorch</a:t>
            </a:r>
            <a:r>
              <a:rPr lang="en-IN" sz="1600" dirty="0">
                <a:latin typeface="+mn-lt"/>
              </a:rPr>
              <a:t> (LSTM, CNN).</a:t>
            </a:r>
            <a:r>
              <a:rPr lang="en-IN" sz="1600" b="0" i="0" dirty="0">
                <a:solidFill>
                  <a:srgbClr val="1C1C1C"/>
                </a:solidFill>
                <a:effectLst/>
                <a:highlight>
                  <a:srgbClr val="FFFFFF"/>
                </a:highlight>
                <a:latin typeface="+mn-lt"/>
              </a:rPr>
              <a:t> </a:t>
            </a:r>
            <a:r>
              <a:rPr lang="en-IN" sz="1600" b="0" i="0" dirty="0" err="1">
                <a:solidFill>
                  <a:srgbClr val="1C1C1C"/>
                </a:solidFill>
                <a:effectLst/>
                <a:highlight>
                  <a:srgbClr val="FFFFFF"/>
                </a:highlight>
                <a:latin typeface="+mn-lt"/>
              </a:rPr>
              <a:t>Keras</a:t>
            </a:r>
            <a:r>
              <a:rPr lang="en-IN" sz="1600" b="0" i="0" dirty="0">
                <a:solidFill>
                  <a:srgbClr val="1C1C1C"/>
                </a:solidFill>
                <a:effectLst/>
                <a:highlight>
                  <a:srgbClr val="FFFFFF"/>
                </a:highlight>
                <a:latin typeface="+mn-lt"/>
              </a:rPr>
              <a:t>, </a:t>
            </a:r>
            <a:r>
              <a:rPr lang="en-IN" sz="1600" b="0" i="0" dirty="0" err="1">
                <a:solidFill>
                  <a:srgbClr val="1C1C1C"/>
                </a:solidFill>
                <a:effectLst/>
                <a:highlight>
                  <a:srgbClr val="FFFFFF"/>
                </a:highlight>
                <a:latin typeface="+mn-lt"/>
              </a:rPr>
              <a:t>PyTorch</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Model Evaluation: </a:t>
            </a:r>
            <a:r>
              <a:rPr lang="en-IN" sz="1600" b="0" i="0" dirty="0">
                <a:solidFill>
                  <a:srgbClr val="1C1C1C"/>
                </a:solidFill>
                <a:effectLst/>
                <a:highlight>
                  <a:srgbClr val="FFFFFF"/>
                </a:highlight>
                <a:latin typeface="+mn-lt"/>
              </a:rPr>
              <a:t>Scikit-learn </a:t>
            </a:r>
            <a:r>
              <a:rPr lang="en-IN" sz="1600" dirty="0">
                <a:latin typeface="+mn-lt"/>
              </a:rPr>
              <a:t>(accuracy, precision, recall, F1-score).</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dirty="0">
                <a:solidFill>
                  <a:srgbClr val="1C1C1C"/>
                </a:solidFill>
                <a:highlight>
                  <a:srgbClr val="FFFFFF"/>
                </a:highlight>
                <a:latin typeface="+mn-lt"/>
              </a:rPr>
              <a:t>T</a:t>
            </a:r>
            <a:r>
              <a:rPr lang="en-IN" sz="1600" b="1" i="0" dirty="0">
                <a:solidFill>
                  <a:srgbClr val="1C1C1C"/>
                </a:solidFill>
                <a:effectLst/>
                <a:highlight>
                  <a:srgbClr val="FFFFFF"/>
                </a:highlight>
                <a:latin typeface="+mn-lt"/>
              </a:rPr>
              <a:t>opic </a:t>
            </a:r>
            <a:r>
              <a:rPr lang="en-IN" sz="1600" b="1" i="0" dirty="0" err="1">
                <a:solidFill>
                  <a:srgbClr val="1C1C1C"/>
                </a:solidFill>
                <a:effectLst/>
                <a:highlight>
                  <a:srgbClr val="FFFFFF"/>
                </a:highlight>
                <a:latin typeface="+mn-lt"/>
              </a:rPr>
              <a:t>Modeling</a:t>
            </a:r>
            <a:r>
              <a:rPr lang="en-IN" sz="1600" b="1" i="0" dirty="0">
                <a:solidFill>
                  <a:srgbClr val="1C1C1C"/>
                </a:solidFill>
                <a:effectLst/>
                <a:highlight>
                  <a:srgbClr val="FFFFFF"/>
                </a:highlight>
                <a:latin typeface="+mn-lt"/>
              </a:rPr>
              <a:t>: </a:t>
            </a:r>
            <a:r>
              <a:rPr lang="en-IN" sz="1600" b="0" i="0" dirty="0" err="1">
                <a:solidFill>
                  <a:srgbClr val="1C1C1C"/>
                </a:solidFill>
                <a:effectLst/>
                <a:highlight>
                  <a:srgbClr val="FFFFFF"/>
                </a:highlight>
                <a:latin typeface="+mn-lt"/>
              </a:rPr>
              <a:t>Gensim</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Visualization: </a:t>
            </a:r>
            <a:r>
              <a:rPr lang="en-IN" sz="1600" b="0" i="0" dirty="0">
                <a:solidFill>
                  <a:srgbClr val="1C1C1C"/>
                </a:solidFill>
                <a:effectLst/>
                <a:highlight>
                  <a:srgbClr val="FFFFFF"/>
                </a:highlight>
                <a:latin typeface="+mn-lt"/>
              </a:rPr>
              <a:t>Matplotlib, Seaborn, </a:t>
            </a:r>
            <a:r>
              <a:rPr lang="en-IN" sz="1600" b="0" i="0" dirty="0" err="1">
                <a:solidFill>
                  <a:srgbClr val="1C1C1C"/>
                </a:solidFill>
                <a:effectLst/>
                <a:highlight>
                  <a:srgbClr val="FFFFFF"/>
                </a:highlight>
                <a:latin typeface="+mn-lt"/>
              </a:rPr>
              <a:t>Plotly</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Automation and Integration: </a:t>
            </a:r>
            <a:r>
              <a:rPr lang="en-IN" sz="1600" b="0" i="0" dirty="0">
                <a:solidFill>
                  <a:srgbClr val="1C1C1C"/>
                </a:solidFill>
                <a:effectLst/>
                <a:highlight>
                  <a:srgbClr val="FFFFFF"/>
                </a:highlight>
                <a:latin typeface="+mn-lt"/>
              </a:rPr>
              <a:t>Python scripts, </a:t>
            </a:r>
            <a:r>
              <a:rPr lang="en-IN" sz="1600" b="0" i="0" dirty="0" err="1">
                <a:solidFill>
                  <a:srgbClr val="1C1C1C"/>
                </a:solidFill>
                <a:effectLst/>
                <a:highlight>
                  <a:srgbClr val="FFFFFF"/>
                </a:highlight>
                <a:latin typeface="+mn-lt"/>
              </a:rPr>
              <a:t>Jupyter</a:t>
            </a:r>
            <a:r>
              <a:rPr lang="en-IN" sz="1600" b="0" i="0" dirty="0">
                <a:solidFill>
                  <a:srgbClr val="1C1C1C"/>
                </a:solidFill>
                <a:effectLst/>
                <a:highlight>
                  <a:srgbClr val="FFFFFF"/>
                </a:highlight>
                <a:latin typeface="+mn-lt"/>
              </a:rPr>
              <a:t> Lab, APIs</a:t>
            </a:r>
            <a:endParaRPr kumimoji="0" lang="en-US" altLang="en-US" sz="1600" b="0" i="0" u="none" strike="noStrike" cap="none" normalizeH="0" baseline="0" dirty="0">
              <a:ln>
                <a:noFill/>
              </a:ln>
              <a:solidFill>
                <a:schemeClr val="tx1"/>
              </a:solidFill>
              <a:effectLst/>
              <a:latin typeface="+mn-lt"/>
            </a:endParaRPr>
          </a:p>
        </p:txBody>
      </p:sp>
      <p:pic>
        <p:nvPicPr>
          <p:cNvPr id="6" name="Picture 5">
            <a:extLst>
              <a:ext uri="{FF2B5EF4-FFF2-40B4-BE49-F238E27FC236}">
                <a16:creationId xmlns:a16="http://schemas.microsoft.com/office/drawing/2014/main" id="{C6794EBE-A264-35B1-96B0-62A854E470C4}"/>
              </a:ext>
            </a:extLst>
          </p:cNvPr>
          <p:cNvPicPr>
            <a:picLocks noChangeAspect="1"/>
          </p:cNvPicPr>
          <p:nvPr/>
        </p:nvPicPr>
        <p:blipFill>
          <a:blip r:embed="rId3"/>
          <a:stretch>
            <a:fillRect/>
          </a:stretch>
        </p:blipFill>
        <p:spPr>
          <a:xfrm>
            <a:off x="7467600" y="2318369"/>
            <a:ext cx="4372991" cy="2864136"/>
          </a:xfrm>
          <a:prstGeom prst="rect">
            <a:avLst/>
          </a:prstGeom>
        </p:spPr>
      </p:pic>
      <p:sp>
        <p:nvSpPr>
          <p:cNvPr id="3" name="Rectangle 2">
            <a:extLst>
              <a:ext uri="{FF2B5EF4-FFF2-40B4-BE49-F238E27FC236}">
                <a16:creationId xmlns:a16="http://schemas.microsoft.com/office/drawing/2014/main" id="{2F662106-F89F-318D-AB55-F32F91677B66}"/>
              </a:ext>
            </a:extLst>
          </p:cNvPr>
          <p:cNvSpPr/>
          <p:nvPr/>
        </p:nvSpPr>
        <p:spPr>
          <a:xfrm>
            <a:off x="3783700" y="388045"/>
            <a:ext cx="4624599" cy="830997"/>
          </a:xfrm>
          <a:prstGeom prst="rect">
            <a:avLst/>
          </a:prstGeom>
          <a:noFill/>
        </p:spPr>
        <p:txBody>
          <a:bodyPr wrap="none" lIns="91440" tIns="45720" rIns="91440" bIns="45720">
            <a:spAutoFit/>
          </a:bodyPr>
          <a:lstStyle/>
          <a:p>
            <a:pPr algn="ctr"/>
            <a:r>
              <a:rPr 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Technology Used</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0EF9015A-DAF8-47A9-8291-B9B5A3191301}" type="slidenum">
              <a:rPr lang="en-US" altLang="en-US" sz="1400">
                <a:solidFill>
                  <a:srgbClr val="0039A6"/>
                </a:solidFill>
                <a:latin typeface="Myriad Web Pro" charset="0"/>
              </a:rPr>
              <a:t>9</a:t>
            </a:fld>
            <a:endParaRPr lang="en-US" altLang="en-US" sz="1400" dirty="0">
              <a:solidFill>
                <a:srgbClr val="0039A6"/>
              </a:solidFill>
              <a:latin typeface="Myriad Web Pro" charset="0"/>
            </a:endParaRPr>
          </a:p>
        </p:txBody>
      </p:sp>
      <p:sp>
        <p:nvSpPr>
          <p:cNvPr id="3" name="TextBox 2">
            <a:extLst>
              <a:ext uri="{FF2B5EF4-FFF2-40B4-BE49-F238E27FC236}">
                <a16:creationId xmlns:a16="http://schemas.microsoft.com/office/drawing/2014/main" id="{CDFC6606-3E56-B32E-6D09-3E19A5306984}"/>
              </a:ext>
            </a:extLst>
          </p:cNvPr>
          <p:cNvSpPr txBox="1"/>
          <p:nvPr/>
        </p:nvSpPr>
        <p:spPr>
          <a:xfrm>
            <a:off x="894425" y="2243137"/>
            <a:ext cx="9296400" cy="2862322"/>
          </a:xfrm>
          <a:prstGeom prst="rect">
            <a:avLst/>
          </a:prstGeom>
          <a:noFill/>
        </p:spPr>
        <p:txBody>
          <a:bodyPr wrap="square" rtlCol="0">
            <a:spAutoFit/>
          </a:bodyPr>
          <a:lstStyle/>
          <a:p>
            <a:pPr algn="just"/>
            <a:r>
              <a:rPr lang="en-US" sz="2000" dirty="0"/>
              <a:t>Intel's product review sentiment analysis harnesses advanced technologies to precisely gather, organize, and classify reviews from various platforms. It utilizes machine learning to accurately categorize sentiments and topic modeling to identify key themes. The clear visualizations make insights easy to understand, and continuous feedback ensures the model's ongoing relevance. This robust approach not only empowers Intel to enhance their products and marketing strategies based on customer feedback but also enables them to promptly address common issues and elevate overall customer satisfaction. By continually refining their analysis, Intel maintains a strong competitive edge and drives ongoing innovation in their product offerings.</a:t>
            </a:r>
          </a:p>
        </p:txBody>
      </p:sp>
      <p:pic>
        <p:nvPicPr>
          <p:cNvPr id="8194" name="Picture 2" descr="Conclusion Stock Photos, Royalty Free ...">
            <a:extLst>
              <a:ext uri="{FF2B5EF4-FFF2-40B4-BE49-F238E27FC236}">
                <a16:creationId xmlns:a16="http://schemas.microsoft.com/office/drawing/2014/main" id="{5B688B60-EF5E-0569-A799-664C30717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25" y="0"/>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8C2305D-EC4E-FE6B-703B-B2111BFECD34}"/>
              </a:ext>
            </a:extLst>
          </p:cNvPr>
          <p:cNvSpPr/>
          <p:nvPr/>
        </p:nvSpPr>
        <p:spPr>
          <a:xfrm>
            <a:off x="4532110" y="457200"/>
            <a:ext cx="3127779" cy="830997"/>
          </a:xfrm>
          <a:prstGeom prst="rect">
            <a:avLst/>
          </a:prstGeom>
          <a:noFill/>
        </p:spPr>
        <p:txBody>
          <a:bodyPr wrap="none" lIns="91440" tIns="45720" rIns="91440" bIns="45720">
            <a:spAutoFit/>
          </a:bodyPr>
          <a:lstStyle/>
          <a:p>
            <a:pPr algn="ctr"/>
            <a:r>
              <a:rPr lang="en-US" alt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Conclusion</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7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6CCFF"/>
        </a:solidFill>
        <a:ln w="9525">
          <a:miter lim="800000"/>
        </a:ln>
      </a:spPr>
      <a:bodyPr wrap="none" rtlCol="0" anchor="ctr">
        <a:flatTx/>
      </a:bodyPr>
      <a:lstStyle>
        <a:defPPr algn="ctr">
          <a:defRPr sz="1200" b="1" dirty="0">
            <a:solidFill>
              <a:schemeClr val="bg1"/>
            </a:solidFill>
            <a:latin typeface="Tahoma" panose="020B0604030504040204" pitchFamily="34" charset="0"/>
          </a:defRPr>
        </a:defPPr>
      </a:lstStyle>
    </a:spDef>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TotalTime>
  <Words>1318</Words>
  <Application>Microsoft Office PowerPoint</Application>
  <PresentationFormat>Widescreen</PresentationFormat>
  <Paragraphs>173</Paragraphs>
  <Slides>10</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vt:i4>
      </vt:variant>
    </vt:vector>
  </HeadingPairs>
  <TitlesOfParts>
    <vt:vector size="24" baseType="lpstr">
      <vt:lpstr>Arial</vt:lpstr>
      <vt:lpstr>Calibri</vt:lpstr>
      <vt:lpstr>Courier New</vt:lpstr>
      <vt:lpstr>Inter</vt:lpstr>
      <vt:lpstr>Myriad Web Pro</vt:lpstr>
      <vt:lpstr>Tahoma</vt:lpstr>
      <vt:lpstr>Times</vt:lpstr>
      <vt:lpstr>Times New Roman</vt:lpstr>
      <vt:lpstr>Trebuchet MS</vt:lpstr>
      <vt:lpstr>Wingdings</vt:lpstr>
      <vt:lpstr>Wingdings 2</vt:lpstr>
      <vt:lpstr>Wingdings 3</vt:lpstr>
      <vt:lpstr>7_SEPDPO</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 PANDITA</dc:creator>
  <cp:lastModifiedBy>amrendra yadav</cp:lastModifiedBy>
  <cp:revision>936</cp:revision>
  <cp:lastPrinted>2014-09-05T11:57:00Z</cp:lastPrinted>
  <dcterms:created xsi:type="dcterms:W3CDTF">2014-04-08T13:15:00Z</dcterms:created>
  <dcterms:modified xsi:type="dcterms:W3CDTF">2024-07-14T06:25:46Z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058839DE0067444F88EC54E2AC662530_13</vt:lpwstr>
  </property>
  <property fmtid="{D5CDD505-2E9C-101B-9397-08002B2CF9AE}" pid="3" name="KSOProductBuildVer">
    <vt:lpwstr>1033-12.2.0.13359</vt:lpwstr>
  </property>
</Properties>
</file>